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56" r:id="rId3"/>
    <p:sldId id="297" r:id="rId4"/>
    <p:sldId id="265" r:id="rId5"/>
    <p:sldId id="257" r:id="rId6"/>
    <p:sldId id="261" r:id="rId8"/>
    <p:sldId id="263" r:id="rId9"/>
    <p:sldId id="270" r:id="rId10"/>
    <p:sldId id="259" r:id="rId11"/>
    <p:sldId id="264" r:id="rId12"/>
    <p:sldId id="258" r:id="rId13"/>
    <p:sldId id="266" r:id="rId14"/>
    <p:sldId id="267" r:id="rId15"/>
    <p:sldId id="268" r:id="rId16"/>
    <p:sldId id="269"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5" r:id="rId31"/>
    <p:sldId id="284" r:id="rId32"/>
    <p:sldId id="286" r:id="rId33"/>
    <p:sldId id="288" r:id="rId34"/>
    <p:sldId id="290" r:id="rId35"/>
    <p:sldId id="292" r:id="rId36"/>
    <p:sldId id="293" r:id="rId37"/>
    <p:sldId id="294" r:id="rId38"/>
    <p:sldId id="296" r:id="rId39"/>
    <p:sldId id="337" r:id="rId4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16A1"/>
    <a:srgbClr val="B020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3" Type="http://schemas.openxmlformats.org/officeDocument/2006/relationships/tableStyles" Target="tableStyles.xml"/><Relationship Id="rId42" Type="http://schemas.openxmlformats.org/officeDocument/2006/relationships/viewProps" Target="viewProps.xml"/><Relationship Id="rId41" Type="http://schemas.openxmlformats.org/officeDocument/2006/relationships/presProps" Target="presProps.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alpha val="100000"/>
          </a:schemeClr>
        </a:solidFill>
        <a:effectLst/>
      </p:bgPr>
    </p:bg>
    <p:spTree>
      <p:nvGrpSpPr>
        <p:cNvPr id="1" name=""/>
        <p:cNvGrpSpPr/>
        <p:nvPr/>
      </p:nvGrpSpPr>
      <p:grpSpPr/>
      <p:pic>
        <p:nvPicPr>
          <p:cNvPr id="2050" name="图片 2049" descr="bg3"/>
          <p:cNvPicPr>
            <a:picLocks noChangeAspect="1"/>
          </p:cNvPicPr>
          <p:nvPr/>
        </p:nvPicPr>
        <p:blipFill>
          <a:blip r:embed="rId2"/>
          <a:stretch>
            <a:fillRect/>
          </a:stretch>
        </p:blipFill>
        <p:spPr>
          <a:xfrm>
            <a:off x="0" y="0"/>
            <a:ext cx="12192000" cy="6858000"/>
          </a:xfrm>
          <a:prstGeom prst="rect">
            <a:avLst/>
          </a:prstGeom>
          <a:noFill/>
          <a:ln w="9525">
            <a:noFill/>
          </a:ln>
        </p:spPr>
      </p:pic>
      <p:sp>
        <p:nvSpPr>
          <p:cNvPr id="2051" name="Rectangle 27"/>
          <p:cNvSpPr>
            <a:spLocks noGrp="1"/>
          </p:cNvSpPr>
          <p:nvPr>
            <p:ph type="ctrTitle"/>
          </p:nvPr>
        </p:nvSpPr>
        <p:spPr>
          <a:xfrm>
            <a:off x="624417" y="2997200"/>
            <a:ext cx="10943167" cy="960438"/>
          </a:xfrm>
          <a:prstGeom prst="rect">
            <a:avLst/>
          </a:prstGeom>
          <a:noFill/>
          <a:ln w="9525">
            <a:noFill/>
          </a:ln>
        </p:spPr>
        <p:txBody>
          <a:bodyPr anchor="ctr"/>
          <a:lstStyle>
            <a:lvl1pPr lvl="0" algn="r">
              <a:defRPr sz="3400" b="0" kern="1200">
                <a:solidFill>
                  <a:schemeClr val="tx1"/>
                </a:solidFill>
                <a:ea typeface="微软雅黑" panose="020B0503020204020204" charset="-122"/>
              </a:defRPr>
            </a:lvl1pPr>
          </a:lstStyle>
          <a:p>
            <a:pPr lvl="0"/>
            <a:r>
              <a:rPr lang="zh-CN" altLang="en-US"/>
              <a:t>单击此处编辑母版标题样式</a:t>
            </a:r>
            <a:endParaRPr lang="zh-CN" altLang="en-US"/>
          </a:p>
        </p:txBody>
      </p:sp>
      <p:sp>
        <p:nvSpPr>
          <p:cNvPr id="2052" name="Rectangle 31"/>
          <p:cNvSpPr>
            <a:spLocks noGrp="1"/>
          </p:cNvSpPr>
          <p:nvPr>
            <p:ph type="subTitle" idx="1" hasCustomPrompt="1"/>
          </p:nvPr>
        </p:nvSpPr>
        <p:spPr>
          <a:xfrm>
            <a:off x="624417" y="3952875"/>
            <a:ext cx="10943167" cy="407988"/>
          </a:xfrm>
          <a:prstGeom prst="rect">
            <a:avLst/>
          </a:prstGeom>
          <a:noFill/>
          <a:ln w="9525">
            <a:noFill/>
          </a:ln>
        </p:spPr>
        <p:txBody>
          <a:bodyPr anchor="ctr"/>
          <a:lstStyle>
            <a:lvl1pPr marL="0" lvl="0" indent="0" algn="r">
              <a:buNone/>
              <a:defRPr sz="1800" b="0" kern="1200">
                <a:ea typeface="微软雅黑" panose="020B0503020204020204" charset="-122"/>
              </a:defRPr>
            </a:lvl1pPr>
            <a:lvl2pPr marL="457200" lvl="1" indent="-457200" algn="ctr">
              <a:buNone/>
              <a:defRPr sz="1800" b="1" kern="1200">
                <a:ea typeface="华文细黑" pitchFamily="2" charset="-122"/>
              </a:defRPr>
            </a:lvl2pPr>
            <a:lvl3pPr marL="914400" lvl="2" indent="-914400" algn="ctr">
              <a:buNone/>
              <a:defRPr sz="1800" b="1" kern="1200">
                <a:ea typeface="华文细黑" pitchFamily="2" charset="-122"/>
              </a:defRPr>
            </a:lvl3pPr>
            <a:lvl4pPr marL="1371600" lvl="3" indent="-1371600" algn="ctr">
              <a:buNone/>
              <a:defRPr sz="1800" b="1" kern="1200">
                <a:ea typeface="华文细黑" pitchFamily="2" charset="-122"/>
              </a:defRPr>
            </a:lvl4pPr>
            <a:lvl5pPr marL="1828800" lvl="4" indent="-1828800" algn="ctr">
              <a:buNone/>
              <a:defRPr sz="1800" b="1" kern="1200">
                <a:ea typeface="华文细黑" pitchFamily="2" charset="-122"/>
              </a:defRPr>
            </a:lvl5pPr>
          </a:lstStyle>
          <a:p>
            <a:pPr lvl="0"/>
            <a:r>
              <a:rPr lang="zh-CN" altLang="en-US"/>
              <a:t>单击添加署名或公司信息</a:t>
            </a:r>
            <a:endParaRPr lang="zh-CN" altLang="en-US"/>
          </a:p>
        </p:txBody>
      </p:sp>
    </p:spTree>
  </p:cSld>
  <p:clrMapOvr>
    <a:masterClrMapping/>
  </p:clrMapOvr>
  <p:transition>
    <p:fade/>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fade/>
  </p:transition>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3380" y="190500"/>
            <a:ext cx="2736320" cy="61182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4417" y="190500"/>
            <a:ext cx="8050335" cy="61182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fade/>
  </p:transition>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fade/>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8"/>
            <a:ext cx="105156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Tree>
  </p:cSld>
  <p:clrMapOvr>
    <a:masterClrMapping/>
  </p:clrMapOvr>
  <p:transition>
    <p:fade/>
  </p:transition>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4417" y="1125538"/>
            <a:ext cx="5362152" cy="5183187"/>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205432" y="1125538"/>
            <a:ext cx="5362152" cy="5183187"/>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fade/>
  </p:transition>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5" y="1778438"/>
            <a:ext cx="4873575"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5" y="2665379"/>
            <a:ext cx="4873575"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9"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9"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fade/>
  </p:transition>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p:fade/>
  </p:transition>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Tree>
  </p:cSld>
  <p:clrMapOvr>
    <a:masterClrMapping/>
  </p:clrMapOvr>
  <p:transition>
    <p:fade/>
  </p:transition>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Tree>
  </p:cSld>
  <p:clrMapOvr>
    <a:masterClrMapping/>
  </p:clrMapOvr>
  <p:transition>
    <p:fade/>
  </p:transition>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Rectangle 31"/>
          <p:cNvSpPr>
            <a:spLocks noGrp="1"/>
          </p:cNvSpPr>
          <p:nvPr>
            <p:ph type="body" idx="1"/>
          </p:nvPr>
        </p:nvSpPr>
        <p:spPr>
          <a:xfrm>
            <a:off x="624417" y="1125538"/>
            <a:ext cx="10943167" cy="5183187"/>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p:txBody>
      </p:sp>
      <p:sp>
        <p:nvSpPr>
          <p:cNvPr id="1027" name="Rectangle 27"/>
          <p:cNvSpPr>
            <a:spLocks noGrp="1"/>
          </p:cNvSpPr>
          <p:nvPr>
            <p:ph type="title"/>
          </p:nvPr>
        </p:nvSpPr>
        <p:spPr>
          <a:xfrm>
            <a:off x="626533" y="190500"/>
            <a:ext cx="10943167" cy="863600"/>
          </a:xfrm>
          <a:prstGeom prst="rect">
            <a:avLst/>
          </a:prstGeom>
          <a:noFill/>
          <a:ln w="9525">
            <a:noFill/>
          </a:ln>
        </p:spPr>
        <p:txBody>
          <a:bodyPr anchor="ctr"/>
          <a:p>
            <a:pPr lvl="0"/>
            <a:r>
              <a:rPr lang="zh-CN" altLang="en-US"/>
              <a:t>单击此处编辑母版标题样式</a:t>
            </a:r>
            <a:endParaRPr lang="zh-CN" altLang="en-US"/>
          </a:p>
        </p:txBody>
      </p:sp>
      <p:sp>
        <p:nvSpPr>
          <p:cNvPr id="1028" name="矩形 1027"/>
          <p:cNvSpPr/>
          <p:nvPr/>
        </p:nvSpPr>
        <p:spPr>
          <a:xfrm>
            <a:off x="5135033" y="6524625"/>
            <a:ext cx="1919817" cy="196850"/>
          </a:xfrm>
          <a:prstGeom prst="rect">
            <a:avLst/>
          </a:prstGeom>
          <a:noFill/>
          <a:ln w="9525">
            <a:noFill/>
          </a:ln>
        </p:spPr>
        <p:txBody>
          <a:bodyPr/>
          <a:p>
            <a:pPr lvl="0" algn="ctr" eaLnBrk="0" hangingPunct="0"/>
            <a:r>
              <a:rPr lang="de-DE" altLang="en-US" sz="1000" b="1" dirty="0">
                <a:latin typeface="Arial" panose="020B0604020202020204" pitchFamily="34" charset="0"/>
                <a:ea typeface="华文细黑" pitchFamily="2" charset="-122"/>
              </a:rPr>
              <a:t>Page </a:t>
            </a:r>
            <a:r>
              <a:rPr lang="de-DE" altLang="en-US" sz="1000" b="1" dirty="0">
                <a:latin typeface="Arial" panose="020B0604020202020204" pitchFamily="34" charset="0"/>
                <a:ea typeface="华文细黑" pitchFamily="2" charset="-122"/>
                <a:sym typeface="MS UI Gothic" panose="020B0600070205080204" pitchFamily="2" charset="-128"/>
              </a:rPr>
              <a:t></a:t>
            </a:r>
            <a:r>
              <a:rPr lang="de-DE" altLang="en-US" sz="1000" b="1" dirty="0">
                <a:latin typeface="Arial" panose="020B0604020202020204" pitchFamily="34" charset="0"/>
                <a:ea typeface="华文细黑" pitchFamily="2" charset="-122"/>
              </a:rPr>
              <a:t> </a:t>
            </a:r>
            <a:fld id="{9A0DB2DC-4C9A-4742-B13C-FB6460FD3503}" type="slidenum">
              <a:rPr lang="zh-CN" altLang="en-US" sz="1000" b="1" dirty="0">
                <a:latin typeface="Arial" panose="020B0604020202020204" pitchFamily="34" charset="0"/>
                <a:ea typeface="华文细黑" pitchFamily="2" charset="-122"/>
              </a:rPr>
            </a:fld>
            <a:endParaRPr lang="zh-CN" altLang="en-US" sz="1000" b="1" dirty="0">
              <a:latin typeface="Arial" panose="020B0604020202020204" pitchFamily="34" charset="0"/>
              <a:ea typeface="华文细黑"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hf sldNum="0" hdr="0" ftr="0" dt="0"/>
  <p:txStyles>
    <p:titleStyle>
      <a:lvl1pPr marL="0" lvl="0" indent="0" algn="l" defTabSz="914400" eaLnBrk="1" fontAlgn="base" latinLnBrk="0" hangingPunct="1">
        <a:lnSpc>
          <a:spcPct val="100000"/>
        </a:lnSpc>
        <a:spcBef>
          <a:spcPct val="0"/>
        </a:spcBef>
        <a:spcAft>
          <a:spcPct val="0"/>
        </a:spcAft>
        <a:buClr>
          <a:srgbClr val="000000"/>
        </a:buClr>
        <a:buNone/>
        <a:defRPr sz="3000" b="0" i="0" u="none" kern="1200" baseline="0">
          <a:solidFill>
            <a:schemeClr val="tx1"/>
          </a:solidFill>
          <a:latin typeface="+mj-lt"/>
          <a:ea typeface="+mj-ea"/>
          <a:cs typeface="+mj-cs"/>
        </a:defRPr>
      </a:lvl1pPr>
    </p:titleStyle>
    <p:bodyStyle>
      <a:lvl1pPr marL="342900" lvl="0" indent="-342900" algn="l" defTabSz="914400" eaLnBrk="1" fontAlgn="base" latinLnBrk="0" hangingPunct="1">
        <a:lnSpc>
          <a:spcPct val="120000"/>
        </a:lnSpc>
        <a:spcBef>
          <a:spcPct val="20000"/>
        </a:spcBef>
        <a:spcAft>
          <a:spcPct val="0"/>
        </a:spcAft>
        <a:buClr>
          <a:schemeClr val="accent1"/>
        </a:buClr>
        <a:buFont typeface="Wingdings" panose="05000000000000000000" pitchFamily="2" charset="2"/>
        <a:buChar char="n"/>
        <a:defRPr sz="2400" b="0" i="0" u="none" kern="1200" baseline="0">
          <a:solidFill>
            <a:schemeClr val="tx1"/>
          </a:solidFill>
          <a:latin typeface="+mn-lt"/>
          <a:ea typeface="+mn-ea"/>
          <a:cs typeface="+mn-cs"/>
        </a:defRPr>
      </a:lvl1pPr>
      <a:lvl2pPr marL="742950" lvl="1" indent="-285750" algn="l" defTabSz="914400" eaLnBrk="1" fontAlgn="base" latinLnBrk="0" hangingPunct="1">
        <a:lnSpc>
          <a:spcPct val="120000"/>
        </a:lnSpc>
        <a:spcBef>
          <a:spcPct val="20000"/>
        </a:spcBef>
        <a:spcAft>
          <a:spcPct val="0"/>
        </a:spcAft>
        <a:buClr>
          <a:schemeClr val="accent1"/>
        </a:buClr>
        <a:buFont typeface="Wingdings" panose="05000000000000000000" pitchFamily="2" charset="2"/>
        <a:buChar char="n"/>
        <a:defRPr sz="2000" b="0" i="0" u="none" kern="1200" baseline="0">
          <a:solidFill>
            <a:schemeClr val="tx1"/>
          </a:solidFill>
          <a:latin typeface="+mn-lt"/>
          <a:ea typeface="+mn-ea"/>
          <a:cs typeface="+mn-cs"/>
        </a:defRPr>
      </a:lvl2pPr>
      <a:lvl3pPr marL="1143000" lvl="2" indent="-228600" algn="l" defTabSz="914400" eaLnBrk="1" fontAlgn="base" latinLnBrk="0" hangingPunct="1">
        <a:lnSpc>
          <a:spcPct val="12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mn-lt"/>
          <a:ea typeface="+mn-ea"/>
          <a:cs typeface="+mn-cs"/>
        </a:defRPr>
      </a:lvl3pPr>
      <a:lvl4pPr marL="1600200" lvl="3" indent="-228600" algn="l" defTabSz="914400" eaLnBrk="1" fontAlgn="base" latinLnBrk="0" hangingPunct="1">
        <a:lnSpc>
          <a:spcPct val="120000"/>
        </a:lnSpc>
        <a:spcBef>
          <a:spcPct val="20000"/>
        </a:spcBef>
        <a:spcAft>
          <a:spcPct val="0"/>
        </a:spcAft>
        <a:buClr>
          <a:schemeClr val="hlink"/>
        </a:buClr>
        <a:buFont typeface="Wingdings" panose="05000000000000000000" pitchFamily="2" charset="2"/>
        <a:buChar char="n"/>
        <a:defRPr sz="18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8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lr>
          <a:srgbClr val="000000"/>
        </a:buClr>
        <a:buFont typeface="Wingdings" panose="05000000000000000000" pitchFamily="2" charset="2"/>
        <a:buChar char="»"/>
        <a:defRPr sz="18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lr>
          <a:srgbClr val="000000"/>
        </a:buClr>
        <a:buFont typeface="Wingdings" panose="05000000000000000000" pitchFamily="2" charset="2"/>
        <a:buChar char="»"/>
        <a:defRPr sz="18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lr>
          <a:srgbClr val="000000"/>
        </a:buClr>
        <a:buFont typeface="Wingdings" panose="05000000000000000000" pitchFamily="2" charset="2"/>
        <a:buChar char="»"/>
        <a:defRPr sz="18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lr>
          <a:srgbClr val="000000"/>
        </a:buClr>
        <a:buFont typeface="Wingdings" panose="05000000000000000000" pitchFamily="2" charset="2"/>
        <a:buChar char="»"/>
        <a:defRPr sz="1800" b="0" i="0" u="none" kern="1200" baseline="0">
          <a:solidFill>
            <a:schemeClr val="tx1"/>
          </a:solidFill>
          <a:latin typeface="+mn-lt"/>
          <a:ea typeface="+mn-ea"/>
          <a:cs typeface="+mn-cs"/>
        </a:defRPr>
      </a:lvl9pPr>
    </p:bodyStyle>
    <p:otherStyle>
      <a:lvl1pPr marL="0" lvl="0" indent="0" algn="l" defTabSz="914400" eaLnBrk="0" fontAlgn="base" latinLnBrk="0" hangingPunct="0">
        <a:lnSpc>
          <a:spcPct val="100000"/>
        </a:lnSpc>
        <a:spcBef>
          <a:spcPct val="0"/>
        </a:spcBef>
        <a:spcAft>
          <a:spcPct val="0"/>
        </a:spcAft>
        <a:buNone/>
        <a:defRPr sz="1800" b="0" i="1"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jpeg"/><Relationship Id="rId1"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标题 29"/>
          <p:cNvSpPr>
            <a:spLocks noGrp="1"/>
          </p:cNvSpPr>
          <p:nvPr>
            <p:ph type="ctrTitle" idx="4294967295"/>
          </p:nvPr>
        </p:nvSpPr>
        <p:spPr>
          <a:xfrm>
            <a:off x="1071880" y="3003550"/>
            <a:ext cx="10048240" cy="1452245"/>
          </a:xfrm>
        </p:spPr>
        <p:txBody>
          <a:bodyPr/>
          <a:p>
            <a:pPr algn="l"/>
            <a:br>
              <a:rPr lang="zh-CN" altLang="en-US" sz="4800" b="1" noProof="0" dirty="0" smtClean="0">
                <a:ln w="12700">
                  <a:solidFill>
                    <a:schemeClr val="tx2">
                      <a:lumMod val="75000"/>
                    </a:schemeClr>
                  </a:solidFill>
                  <a:prstDash val="solid"/>
                </a:ln>
                <a:solidFill>
                  <a:srgbClr val="FF0000"/>
                </a:solidFill>
                <a:effectLst>
                  <a:outerShdw dist="38100" dir="2640000" algn="bl" rotWithShape="0">
                    <a:schemeClr val="tx2">
                      <a:lumMod val="75000"/>
                    </a:schemeClr>
                  </a:outerShdw>
                </a:effectLst>
                <a:uLnTx/>
                <a:uFillTx/>
                <a:latin typeface="+mj-lt"/>
                <a:ea typeface="+mj-ea"/>
                <a:cs typeface="+mj-cs"/>
                <a:sym typeface="+mn-ea"/>
              </a:rPr>
            </a:br>
            <a:r>
              <a:rPr lang="zh-CN" altLang="en-US" sz="4800" b="1" noProof="0" dirty="0" smtClean="0">
                <a:ln w="12700">
                  <a:solidFill>
                    <a:schemeClr val="tx2">
                      <a:lumMod val="75000"/>
                    </a:schemeClr>
                  </a:solidFill>
                  <a:prstDash val="solid"/>
                </a:ln>
                <a:solidFill>
                  <a:srgbClr val="FF0000"/>
                </a:solidFill>
                <a:effectLst>
                  <a:outerShdw dist="38100" dir="2640000" algn="bl" rotWithShape="0">
                    <a:schemeClr val="tx2">
                      <a:lumMod val="75000"/>
                    </a:schemeClr>
                  </a:outerShdw>
                </a:effectLst>
                <a:uLnTx/>
                <a:uFillTx/>
                <a:ea typeface="+mj-ea"/>
                <a:sym typeface="+mn-ea"/>
              </a:rPr>
              <a:t> 如何撰写</a:t>
            </a:r>
            <a:br>
              <a:rPr lang="zh-CN" altLang="en-US" sz="4800" b="1" noProof="0" dirty="0" smtClean="0">
                <a:ln w="12700">
                  <a:solidFill>
                    <a:schemeClr val="tx2">
                      <a:lumMod val="75000"/>
                    </a:schemeClr>
                  </a:solidFill>
                  <a:prstDash val="solid"/>
                </a:ln>
                <a:solidFill>
                  <a:srgbClr val="FF0000"/>
                </a:solidFill>
                <a:effectLst>
                  <a:outerShdw dist="38100" dir="2640000" algn="bl" rotWithShape="0">
                    <a:schemeClr val="tx2">
                      <a:lumMod val="75000"/>
                    </a:schemeClr>
                  </a:outerShdw>
                </a:effectLst>
                <a:uLnTx/>
                <a:uFillTx/>
                <a:ea typeface="+mj-ea"/>
                <a:sym typeface="+mn-ea"/>
              </a:rPr>
            </a:br>
            <a:r>
              <a:rPr lang="zh-CN" altLang="en-US" sz="4800" b="1" noProof="0" dirty="0" smtClean="0">
                <a:ln w="12700">
                  <a:solidFill>
                    <a:schemeClr val="tx2">
                      <a:lumMod val="75000"/>
                    </a:schemeClr>
                  </a:solidFill>
                  <a:prstDash val="solid"/>
                </a:ln>
                <a:solidFill>
                  <a:srgbClr val="FF0000"/>
                </a:solidFill>
                <a:effectLst>
                  <a:outerShdw dist="38100" dir="2640000" algn="bl" rotWithShape="0">
                    <a:schemeClr val="tx2">
                      <a:lumMod val="75000"/>
                    </a:schemeClr>
                  </a:outerShdw>
                </a:effectLst>
                <a:uLnTx/>
                <a:uFillTx/>
                <a:ea typeface="+mj-ea"/>
                <a:sym typeface="+mn-ea"/>
              </a:rPr>
              <a:t>                 青少年科技创新项目论文</a:t>
            </a:r>
            <a:br>
              <a:rPr lang="zh-CN" altLang="en-US" sz="4800" b="1" noProof="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uLnTx/>
                <a:uFillTx/>
                <a:latin typeface="+mj-lt"/>
                <a:ea typeface="+mj-ea"/>
                <a:cs typeface="+mj-cs"/>
                <a:sym typeface="+mn-ea"/>
              </a:rPr>
            </a:br>
            <a:endParaRPr lang="zh-CN" altLang="en-US" sz="4800"/>
          </a:p>
        </p:txBody>
      </p:sp>
      <p:sp>
        <p:nvSpPr>
          <p:cNvPr id="31" name="副标题 30"/>
          <p:cNvSpPr>
            <a:spLocks noGrp="1"/>
          </p:cNvSpPr>
          <p:nvPr>
            <p:ph type="subTitle" idx="4294967295"/>
          </p:nvPr>
        </p:nvSpPr>
        <p:spPr>
          <a:xfrm>
            <a:off x="5734050" y="4800600"/>
            <a:ext cx="5567680" cy="1746250"/>
          </a:xfrm>
        </p:spPr>
        <p:txBody>
          <a:bodyPr/>
          <a:p>
            <a:pPr marL="0" indent="0" algn="r">
              <a:lnSpc>
                <a:spcPts val="3580"/>
              </a:lnSpc>
              <a:spcBef>
                <a:spcPts val="0"/>
              </a:spcBef>
              <a:buNone/>
            </a:pPr>
            <a:r>
              <a:rPr lang="zh-CN" altLang="zh-CN" sz="2400" b="1">
                <a:solidFill>
                  <a:srgbClr val="0F16A1"/>
                </a:solidFill>
                <a:latin typeface="新宋体" panose="02010609030101010101" charset="-122"/>
                <a:ea typeface="新宋体" panose="02010609030101010101" charset="-122"/>
                <a:sym typeface="+mn-ea"/>
              </a:rPr>
              <a:t>周爱华</a:t>
            </a:r>
            <a:endParaRPr lang="zh-CN" altLang="zh-CN" sz="2400" b="1">
              <a:solidFill>
                <a:srgbClr val="0F16A1"/>
              </a:solidFill>
              <a:latin typeface="新宋体" panose="02010609030101010101" charset="-122"/>
              <a:ea typeface="新宋体" panose="02010609030101010101" charset="-122"/>
              <a:sym typeface="+mn-ea"/>
            </a:endParaRPr>
          </a:p>
          <a:p>
            <a:pPr marL="0" indent="0" algn="r">
              <a:lnSpc>
                <a:spcPts val="3580"/>
              </a:lnSpc>
              <a:spcBef>
                <a:spcPts val="0"/>
              </a:spcBef>
              <a:buNone/>
            </a:pPr>
            <a:r>
              <a:rPr lang="zh-CN" altLang="zh-CN" sz="2400" b="1">
                <a:solidFill>
                  <a:srgbClr val="0F16A1"/>
                </a:solidFill>
                <a:latin typeface="新宋体" panose="02010609030101010101" charset="-122"/>
                <a:ea typeface="新宋体" panose="02010609030101010101" charset="-122"/>
              </a:rPr>
              <a:t>常德市科普讲师团特聘专家       </a:t>
            </a:r>
            <a:endParaRPr lang="zh-CN" altLang="zh-CN" sz="2400" b="1">
              <a:solidFill>
                <a:srgbClr val="0F16A1"/>
              </a:solidFill>
              <a:latin typeface="新宋体" panose="02010609030101010101" charset="-122"/>
              <a:ea typeface="新宋体" panose="02010609030101010101" charset="-122"/>
            </a:endParaRPr>
          </a:p>
          <a:p>
            <a:pPr marL="0" indent="0" algn="r">
              <a:lnSpc>
                <a:spcPts val="3580"/>
              </a:lnSpc>
              <a:spcBef>
                <a:spcPts val="0"/>
              </a:spcBef>
              <a:buNone/>
            </a:pPr>
            <a:r>
              <a:rPr lang="zh-CN" altLang="zh-CN" sz="2400" b="1">
                <a:solidFill>
                  <a:srgbClr val="0F16A1"/>
                </a:solidFill>
                <a:latin typeface="新宋体" panose="02010609030101010101" charset="-122"/>
                <a:ea typeface="新宋体" panose="02010609030101010101" charset="-122"/>
              </a:rPr>
              <a:t>湖南省常德市澧县第一中学</a:t>
            </a:r>
            <a:r>
              <a:rPr lang="zh-CN" altLang="zh-CN" sz="2400" b="1">
                <a:latin typeface="新宋体" panose="02010609030101010101" charset="-122"/>
                <a:ea typeface="新宋体" panose="02010609030101010101" charset="-122"/>
              </a:rPr>
              <a:t> </a:t>
            </a:r>
            <a:r>
              <a:rPr lang="zh-CN" altLang="zh-CN">
                <a:latin typeface="新宋体" panose="02010609030101010101" charset="-122"/>
                <a:ea typeface="新宋体" panose="02010609030101010101" charset="-122"/>
              </a:rPr>
              <a:t>  </a:t>
            </a:r>
            <a:endParaRPr lang="zh-CN" altLang="zh-CN">
              <a:latin typeface="新宋体" panose="02010609030101010101" charset="-122"/>
              <a:ea typeface="新宋体" panose="02010609030101010101" charset="-122"/>
            </a:endParaRPr>
          </a:p>
        </p:txBody>
      </p:sp>
      <p:sp>
        <p:nvSpPr>
          <p:cNvPr id="32" name="文本框 31"/>
          <p:cNvSpPr txBox="1"/>
          <p:nvPr/>
        </p:nvSpPr>
        <p:spPr>
          <a:xfrm>
            <a:off x="2684145" y="1090295"/>
            <a:ext cx="8435975" cy="613410"/>
          </a:xfrm>
          <a:prstGeom prst="rect">
            <a:avLst/>
          </a:prstGeom>
          <a:noFill/>
        </p:spPr>
        <p:txBody>
          <a:bodyPr wrap="square" rtlCol="0">
            <a:spAutoFit/>
            <a:scene3d>
              <a:camera prst="orthographicFront"/>
              <a:lightRig rig="threePt" dir="t"/>
            </a:scene3d>
          </a:bodyPr>
          <a:p>
            <a:r>
              <a:rPr lang="zh-CN" altLang="en-US" sz="3200">
                <a:solidFill>
                  <a:srgbClr val="0F16A1"/>
                </a:solidFill>
                <a:effectLst>
                  <a:outerShdw blurRad="38100" dist="19050" dir="2700000" algn="tl" rotWithShape="0">
                    <a:schemeClr val="dk1">
                      <a:alpha val="40000"/>
                    </a:schemeClr>
                  </a:outerShdw>
                </a:effectLst>
                <a:uFillTx/>
              </a:rPr>
              <a:t>湖南省常德市</a:t>
            </a:r>
            <a:r>
              <a:rPr lang="en-US" altLang="zh-CN" sz="3200">
                <a:solidFill>
                  <a:srgbClr val="0F16A1"/>
                </a:solidFill>
                <a:effectLst>
                  <a:outerShdw blurRad="38100" dist="19050" dir="2700000" algn="tl" rotWithShape="0">
                    <a:schemeClr val="dk1">
                      <a:alpha val="40000"/>
                    </a:schemeClr>
                  </a:outerShdw>
                </a:effectLst>
                <a:uFillTx/>
              </a:rPr>
              <a:t>2016</a:t>
            </a:r>
            <a:r>
              <a:rPr lang="zh-CN" altLang="en-US" sz="3200">
                <a:solidFill>
                  <a:srgbClr val="0F16A1"/>
                </a:solidFill>
                <a:effectLst>
                  <a:outerShdw blurRad="38100" dist="19050" dir="2700000" algn="tl" rotWithShape="0">
                    <a:schemeClr val="dk1">
                      <a:alpha val="40000"/>
                    </a:schemeClr>
                  </a:outerShdw>
                </a:effectLst>
                <a:uFillTx/>
              </a:rPr>
              <a:t>年青少年科技辅导员培训班</a:t>
            </a:r>
            <a:endParaRPr lang="zh-CN" altLang="en-US" sz="3200">
              <a:solidFill>
                <a:srgbClr val="0F16A1"/>
              </a:solidFill>
              <a:effectLst>
                <a:outerShdw blurRad="38100" dist="19050" dir="2700000" algn="tl" rotWithShape="0">
                  <a:schemeClr val="dk1">
                    <a:alpha val="40000"/>
                  </a:schemeClr>
                </a:outerShdw>
              </a:effectLst>
              <a:uFillTx/>
            </a:endParaRPr>
          </a:p>
        </p:txBody>
      </p:sp>
      <p:cxnSp>
        <p:nvCxnSpPr>
          <p:cNvPr id="33" name="直接连接符 32"/>
          <p:cNvCxnSpPr/>
          <p:nvPr/>
        </p:nvCxnSpPr>
        <p:spPr>
          <a:xfrm>
            <a:off x="2307590" y="1946275"/>
            <a:ext cx="9115425" cy="0"/>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pic>
        <p:nvPicPr>
          <p:cNvPr id="34" name="图片 33" descr="634167075827968750"/>
          <p:cNvPicPr>
            <a:picLocks noChangeAspect="1"/>
          </p:cNvPicPr>
          <p:nvPr/>
        </p:nvPicPr>
        <p:blipFill>
          <a:blip r:embed="rId1"/>
          <a:stretch>
            <a:fillRect/>
          </a:stretch>
        </p:blipFill>
        <p:spPr>
          <a:xfrm>
            <a:off x="259080" y="409575"/>
            <a:ext cx="2048510" cy="2249170"/>
          </a:xfrm>
          <a:prstGeom prst="rect">
            <a:avLst/>
          </a:prstGeom>
        </p:spPr>
      </p:pic>
      <p:cxnSp>
        <p:nvCxnSpPr>
          <p:cNvPr id="35" name="直接连接符 34"/>
          <p:cNvCxnSpPr/>
          <p:nvPr/>
        </p:nvCxnSpPr>
        <p:spPr>
          <a:xfrm>
            <a:off x="2434590" y="2073275"/>
            <a:ext cx="9115425" cy="0"/>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Text Box 3"/>
          <p:cNvSpPr txBox="1"/>
          <p:nvPr/>
        </p:nvSpPr>
        <p:spPr>
          <a:xfrm>
            <a:off x="63500" y="1449070"/>
            <a:ext cx="11921490" cy="4850130"/>
          </a:xfrm>
          <a:prstGeom prst="rect">
            <a:avLst/>
          </a:prstGeom>
          <a:pattFill prst="pct20">
            <a:fgClr>
              <a:schemeClr val="accent1"/>
            </a:fgClr>
            <a:bgClr>
              <a:schemeClr val="bg1"/>
            </a:bgClr>
          </a:pattFill>
          <a:ln w="9525">
            <a:noFill/>
          </a:ln>
        </p:spPr>
        <p:txBody>
          <a:bodyPr wrap="square">
            <a:spAutoFit/>
          </a:bodyPr>
          <a:p>
            <a:pPr lvl="0">
              <a:spcBef>
                <a:spcPct val="50000"/>
              </a:spcBef>
            </a:pPr>
            <a:r>
              <a:rPr lang="en-US" altLang="zh-CN" sz="3200" b="1" dirty="0">
                <a:latin typeface="微软雅黑" panose="020B0503020204020204" charset="-122"/>
                <a:ea typeface="微软雅黑" panose="020B0503020204020204" charset="-122"/>
              </a:rPr>
              <a:t>4.1</a:t>
            </a:r>
            <a:r>
              <a:rPr lang="zh-CN" altLang="en-US" sz="3200" b="1" dirty="0">
                <a:latin typeface="微软雅黑" panose="020B0503020204020204" charset="-122"/>
                <a:ea typeface="微软雅黑" panose="020B0503020204020204" charset="-122"/>
              </a:rPr>
              <a:t>概念与要求</a:t>
            </a:r>
            <a:endParaRPr lang="zh-CN" altLang="en-US" sz="3200" b="1" dirty="0">
              <a:latin typeface="微软雅黑" panose="020B0503020204020204" charset="-122"/>
              <a:ea typeface="微软雅黑" panose="020B0503020204020204" charset="-122"/>
            </a:endParaRPr>
          </a:p>
          <a:p>
            <a:pPr lvl="0" fontAlgn="auto">
              <a:lnSpc>
                <a:spcPts val="4360"/>
              </a:lnSpc>
              <a:spcBef>
                <a:spcPts val="2400"/>
              </a:spcBef>
            </a:pPr>
            <a:r>
              <a:rPr lang="zh-CN" altLang="en-US" sz="2400" b="1" dirty="0">
                <a:latin typeface="楷体_GB2312"/>
                <a:ea typeface="宋体" panose="02010600030101010101" pitchFamily="2" charset="-122"/>
              </a:rPr>
              <a:t>     </a:t>
            </a:r>
            <a:r>
              <a:rPr lang="zh-CN" altLang="en-US" sz="2800" b="1" dirty="0">
                <a:latin typeface="微软雅黑" panose="020B0503020204020204" charset="-122"/>
                <a:ea typeface="微软雅黑" panose="020B0503020204020204" charset="-122"/>
              </a:rPr>
              <a:t>关键词是一种表达论文</a:t>
            </a:r>
            <a:r>
              <a:rPr lang="zh-CN" altLang="en-US" sz="2800" b="1" dirty="0">
                <a:solidFill>
                  <a:srgbClr val="FF0000"/>
                </a:solidFill>
                <a:latin typeface="微软雅黑" panose="020B0503020204020204" charset="-122"/>
                <a:ea typeface="微软雅黑" panose="020B0503020204020204" charset="-122"/>
              </a:rPr>
              <a:t>要素特征</a:t>
            </a:r>
            <a:r>
              <a:rPr lang="zh-CN" altLang="en-US" sz="2800" b="1" dirty="0">
                <a:latin typeface="微软雅黑" panose="020B0503020204020204" charset="-122"/>
                <a:ea typeface="微软雅黑" panose="020B0503020204020204" charset="-122"/>
              </a:rPr>
              <a:t>、具有实质意义的</a:t>
            </a:r>
            <a:r>
              <a:rPr lang="zh-CN" altLang="en-US" sz="2800" b="1" dirty="0">
                <a:solidFill>
                  <a:srgbClr val="FF0000"/>
                </a:solidFill>
                <a:latin typeface="微软雅黑" panose="020B0503020204020204" charset="-122"/>
                <a:ea typeface="微软雅黑" panose="020B0503020204020204" charset="-122"/>
              </a:rPr>
              <a:t>检索语言</a:t>
            </a:r>
            <a:r>
              <a:rPr lang="zh-CN" altLang="en-US" sz="2800" b="1" dirty="0">
                <a:latin typeface="微软雅黑" panose="020B0503020204020204" charset="-122"/>
                <a:ea typeface="微软雅黑" panose="020B0503020204020204" charset="-122"/>
              </a:rPr>
              <a:t>。它能够</a:t>
            </a:r>
            <a:r>
              <a:rPr lang="zh-CN" altLang="en-US" sz="2800" b="1" dirty="0">
                <a:solidFill>
                  <a:srgbClr val="FF0000"/>
                </a:solidFill>
                <a:latin typeface="微软雅黑" panose="020B0503020204020204" charset="-122"/>
                <a:ea typeface="微软雅黑" panose="020B0503020204020204" charset="-122"/>
              </a:rPr>
              <a:t>反映</a:t>
            </a:r>
            <a:r>
              <a:rPr lang="zh-CN" altLang="en-US" sz="2800" b="1" dirty="0">
                <a:latin typeface="微软雅黑" panose="020B0503020204020204" charset="-122"/>
                <a:ea typeface="微软雅黑" panose="020B0503020204020204" charset="-122"/>
              </a:rPr>
              <a:t>论文的中心内容或</a:t>
            </a:r>
            <a:r>
              <a:rPr lang="zh-CN" altLang="en-US" sz="2800" b="1" dirty="0">
                <a:solidFill>
                  <a:srgbClr val="FF0000"/>
                </a:solidFill>
                <a:latin typeface="微软雅黑" panose="020B0503020204020204" charset="-122"/>
                <a:ea typeface="微软雅黑" panose="020B0503020204020204" charset="-122"/>
              </a:rPr>
              <a:t>主题</a:t>
            </a:r>
            <a:r>
              <a:rPr lang="zh-CN" altLang="en-US" sz="2800" b="1" dirty="0">
                <a:latin typeface="微软雅黑" panose="020B0503020204020204" charset="-122"/>
                <a:ea typeface="微软雅黑" panose="020B0503020204020204" charset="-122"/>
              </a:rPr>
              <a:t>，显示论文的特征。</a:t>
            </a:r>
            <a:r>
              <a:rPr lang="en-US" altLang="zh-CN" sz="2800" b="1" dirty="0">
                <a:latin typeface="微软雅黑" panose="020B0503020204020204" charset="-122"/>
                <a:ea typeface="微软雅黑" panose="020B0503020204020204" charset="-122"/>
              </a:rPr>
              <a:t> </a:t>
            </a:r>
            <a:endParaRPr lang="en-US" altLang="zh-CN" sz="2800" b="1" dirty="0">
              <a:latin typeface="微软雅黑" panose="020B0503020204020204" charset="-122"/>
              <a:ea typeface="微软雅黑" panose="020B0503020204020204" charset="-122"/>
            </a:endParaRPr>
          </a:p>
          <a:p>
            <a:pPr lvl="0" fontAlgn="auto">
              <a:lnSpc>
                <a:spcPts val="4360"/>
              </a:lnSpc>
              <a:spcBef>
                <a:spcPts val="2400"/>
              </a:spcBef>
            </a:pPr>
            <a:r>
              <a:rPr lang="zh-CN" altLang="en-US" sz="2800" b="1" dirty="0">
                <a:latin typeface="微软雅黑" panose="020B0503020204020204" charset="-122"/>
                <a:ea typeface="微软雅黑" panose="020B0503020204020204" charset="-122"/>
              </a:rPr>
              <a:t>       </a:t>
            </a:r>
            <a:r>
              <a:rPr lang="zh-CN" altLang="en-US" sz="2800" b="1" dirty="0">
                <a:solidFill>
                  <a:srgbClr val="FF0000"/>
                </a:solidFill>
                <a:latin typeface="微软雅黑" panose="020B0503020204020204" charset="-122"/>
                <a:ea typeface="微软雅黑" panose="020B0503020204020204" charset="-122"/>
              </a:rPr>
              <a:t>数量：一般为</a:t>
            </a:r>
            <a:r>
              <a:rPr lang="en-US" altLang="zh-CN" sz="2800" b="1" dirty="0">
                <a:solidFill>
                  <a:srgbClr val="FF0000"/>
                </a:solidFill>
                <a:latin typeface="微软雅黑" panose="020B0503020204020204" charset="-122"/>
                <a:ea typeface="微软雅黑" panose="020B0503020204020204" charset="-122"/>
              </a:rPr>
              <a:t>3—8</a:t>
            </a:r>
            <a:r>
              <a:rPr lang="zh-CN" altLang="en-US" sz="2800" b="1" dirty="0">
                <a:solidFill>
                  <a:srgbClr val="FF0000"/>
                </a:solidFill>
                <a:latin typeface="微软雅黑" panose="020B0503020204020204" charset="-122"/>
                <a:ea typeface="微软雅黑" panose="020B0503020204020204" charset="-122"/>
              </a:rPr>
              <a:t>个，能反映论文的主要内容。</a:t>
            </a:r>
            <a:r>
              <a:rPr lang="zh-CN" altLang="en-US" sz="2800" b="1" dirty="0">
                <a:latin typeface="微软雅黑" panose="020B0503020204020204" charset="-122"/>
                <a:ea typeface="微软雅黑" panose="020B0503020204020204" charset="-122"/>
              </a:rPr>
              <a:t> </a:t>
            </a:r>
            <a:endParaRPr lang="zh-CN" altLang="en-US" sz="2800" b="1" dirty="0">
              <a:latin typeface="微软雅黑" panose="020B0503020204020204" charset="-122"/>
              <a:ea typeface="微软雅黑" panose="020B0503020204020204" charset="-122"/>
            </a:endParaRPr>
          </a:p>
          <a:p>
            <a:pPr lvl="0" fontAlgn="auto">
              <a:lnSpc>
                <a:spcPts val="4360"/>
              </a:lnSpc>
              <a:spcBef>
                <a:spcPts val="2400"/>
              </a:spcBef>
            </a:pPr>
            <a:r>
              <a:rPr lang="zh-CN" altLang="en-US" sz="2800" b="1" dirty="0">
                <a:solidFill>
                  <a:srgbClr val="2D23FD"/>
                </a:solidFill>
                <a:latin typeface="微软雅黑" panose="020B0503020204020204" charset="-122"/>
                <a:ea typeface="微软雅黑" panose="020B0503020204020204" charset="-122"/>
                <a:sym typeface="+mn-ea"/>
              </a:rPr>
              <a:t>       选词要</a:t>
            </a:r>
            <a:r>
              <a:rPr lang="zh-CN" altLang="en-US" sz="2800" b="1" dirty="0">
                <a:solidFill>
                  <a:srgbClr val="FF0000"/>
                </a:solidFill>
                <a:latin typeface="微软雅黑" panose="020B0503020204020204" charset="-122"/>
                <a:ea typeface="微软雅黑" panose="020B0503020204020204" charset="-122"/>
                <a:sym typeface="+mn-ea"/>
              </a:rPr>
              <a:t>精炼</a:t>
            </a:r>
            <a:r>
              <a:rPr lang="zh-CN" altLang="en-US" sz="2800" b="1" dirty="0">
                <a:solidFill>
                  <a:srgbClr val="2D23FD"/>
                </a:solidFill>
                <a:latin typeface="微软雅黑" panose="020B0503020204020204" charset="-122"/>
                <a:ea typeface="微软雅黑" panose="020B0503020204020204" charset="-122"/>
                <a:sym typeface="+mn-ea"/>
              </a:rPr>
              <a:t>，用语必须统一</a:t>
            </a:r>
            <a:r>
              <a:rPr lang="zh-CN" altLang="en-US" sz="2800" b="1" dirty="0">
                <a:solidFill>
                  <a:srgbClr val="FF0000"/>
                </a:solidFill>
                <a:latin typeface="微软雅黑" panose="020B0503020204020204" charset="-122"/>
                <a:ea typeface="微软雅黑" panose="020B0503020204020204" charset="-122"/>
                <a:sym typeface="+mn-ea"/>
              </a:rPr>
              <a:t>规范</a:t>
            </a:r>
            <a:r>
              <a:rPr lang="zh-CN" altLang="en-US" sz="2800" b="1" dirty="0">
                <a:solidFill>
                  <a:srgbClr val="2D23FD"/>
                </a:solidFill>
                <a:latin typeface="微软雅黑" panose="020B0503020204020204" charset="-122"/>
                <a:ea typeface="微软雅黑" panose="020B0503020204020204" charset="-122"/>
                <a:sym typeface="+mn-ea"/>
              </a:rPr>
              <a:t>，同义词、近义词不要并列为关键词，化学分子式不能作关键词；与</a:t>
            </a:r>
            <a:r>
              <a:rPr lang="zh-CN" altLang="en-US" sz="2800" b="1" dirty="0">
                <a:solidFill>
                  <a:srgbClr val="FF0000"/>
                </a:solidFill>
                <a:latin typeface="微软雅黑" panose="020B0503020204020204" charset="-122"/>
                <a:ea typeface="微软雅黑" panose="020B0503020204020204" charset="-122"/>
                <a:sym typeface="+mn-ea"/>
              </a:rPr>
              <a:t>论文主旨一致</a:t>
            </a:r>
            <a:r>
              <a:rPr lang="zh-CN" altLang="en-US" sz="2800" b="1" dirty="0">
                <a:solidFill>
                  <a:srgbClr val="2D23FD"/>
                </a:solidFill>
                <a:latin typeface="微软雅黑" panose="020B0503020204020204" charset="-122"/>
                <a:ea typeface="微软雅黑" panose="020B0503020204020204" charset="-122"/>
                <a:sym typeface="+mn-ea"/>
              </a:rPr>
              <a:t>，概括主旨、使读者能大致判断论文研究内容的词或词组。</a:t>
            </a:r>
            <a:endParaRPr lang="zh-CN" altLang="en-US" sz="2800" dirty="0">
              <a:latin typeface="微软雅黑" panose="020B0503020204020204" charset="-122"/>
              <a:ea typeface="微软雅黑" panose="020B0503020204020204" charset="-122"/>
            </a:endParaRPr>
          </a:p>
        </p:txBody>
      </p:sp>
      <p:sp>
        <p:nvSpPr>
          <p:cNvPr id="6" name="标题 5"/>
          <p:cNvSpPr/>
          <p:nvPr>
            <p:ph type="title"/>
          </p:nvPr>
        </p:nvSpPr>
        <p:spPr>
          <a:xfrm>
            <a:off x="63500" y="205105"/>
            <a:ext cx="2917190" cy="863600"/>
          </a:xfrm>
          <a:gradFill>
            <a:gsLst>
              <a:gs pos="0">
                <a:srgbClr val="FE4444"/>
              </a:gs>
              <a:gs pos="100000">
                <a:srgbClr val="832B2B"/>
              </a:gs>
            </a:gsLst>
            <a:lin ang="5400000" scaled="0"/>
          </a:gradFill>
        </p:spPr>
        <p:txBody>
          <a:bodyPr/>
          <a:p>
            <a:r>
              <a:rPr lang="en-US" altLang="zh-CN" sz="3200" b="1">
                <a:solidFill>
                  <a:srgbClr val="FFC000"/>
                </a:solidFill>
                <a:uFillTx/>
              </a:rPr>
              <a:t>4.  </a:t>
            </a:r>
            <a:r>
              <a:rPr lang="zh-CN" altLang="zh-CN" sz="3200" b="1">
                <a:solidFill>
                  <a:srgbClr val="FFC000"/>
                </a:solidFill>
                <a:uFillTx/>
              </a:rPr>
              <a:t>关键词</a:t>
            </a:r>
            <a:endParaRPr lang="zh-CN" altLang="zh-CN" sz="3200" b="1">
              <a:solidFill>
                <a:srgbClr val="FFC000"/>
              </a:solidFill>
              <a:uFillTx/>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68580" y="1499235"/>
            <a:ext cx="11872595" cy="4653280"/>
          </a:xfrm>
          <a:prstGeom prst="rect">
            <a:avLst/>
          </a:prstGeom>
          <a:pattFill prst="pct20">
            <a:fgClr>
              <a:schemeClr val="accent1"/>
            </a:fgClr>
            <a:bgClr>
              <a:schemeClr val="bg1"/>
            </a:bgClr>
          </a:pattFill>
        </p:spPr>
        <p:txBody>
          <a:bodyPr wrap="square" rtlCol="0" anchor="t">
            <a:spAutoFit/>
          </a:bodyPr>
          <a:p>
            <a:pPr lvl="0" fontAlgn="auto">
              <a:lnSpc>
                <a:spcPts val="4360"/>
              </a:lnSpc>
              <a:spcBef>
                <a:spcPts val="2400"/>
              </a:spcBef>
            </a:pPr>
            <a:r>
              <a:rPr lang="en-US" altLang="zh-CN" sz="2800" b="1" dirty="0">
                <a:solidFill>
                  <a:srgbClr val="FF0000"/>
                </a:solidFill>
                <a:latin typeface="楷体_GB2312"/>
                <a:ea typeface="宋体" panose="02010600030101010101" pitchFamily="2" charset="-122"/>
                <a:sym typeface="+mn-ea"/>
              </a:rPr>
              <a:t>   </a:t>
            </a:r>
            <a:r>
              <a:rPr lang="zh-CN" altLang="en-US" sz="3200" b="1" dirty="0">
                <a:solidFill>
                  <a:srgbClr val="FF0000"/>
                </a:solidFill>
                <a:latin typeface="微软雅黑" panose="020B0503020204020204" charset="-122"/>
                <a:ea typeface="微软雅黑" panose="020B0503020204020204" charset="-122"/>
                <a:sym typeface="+mn-ea"/>
              </a:rPr>
              <a:t>●选择方法：</a:t>
            </a:r>
            <a:endParaRPr lang="zh-CN" altLang="en-US" sz="3200" b="1" dirty="0">
              <a:solidFill>
                <a:srgbClr val="FF0000"/>
              </a:solidFill>
              <a:latin typeface="微软雅黑" panose="020B0503020204020204" charset="-122"/>
              <a:ea typeface="微软雅黑" panose="020B0503020204020204" charset="-122"/>
              <a:sym typeface="+mn-ea"/>
            </a:endParaRPr>
          </a:p>
          <a:p>
            <a:pPr lvl="1" fontAlgn="auto">
              <a:lnSpc>
                <a:spcPts val="4360"/>
              </a:lnSpc>
              <a:spcBef>
                <a:spcPts val="2400"/>
              </a:spcBef>
              <a:spcAft>
                <a:spcPts val="600"/>
              </a:spcAft>
            </a:pPr>
            <a:r>
              <a:rPr lang="en-US" altLang="zh-CN" sz="3200" b="1" dirty="0">
                <a:latin typeface="微软雅黑" panose="020B0503020204020204" charset="-122"/>
                <a:ea typeface="微软雅黑" panose="020B0503020204020204" charset="-122"/>
                <a:sym typeface="+mn-ea"/>
              </a:rPr>
              <a:t>       A.</a:t>
            </a:r>
            <a:r>
              <a:rPr lang="zh-CN" altLang="en-US" sz="3200" b="1" dirty="0">
                <a:latin typeface="微软雅黑" panose="020B0503020204020204" charset="-122"/>
                <a:ea typeface="微软雅黑" panose="020B0503020204020204" charset="-122"/>
                <a:sym typeface="+mn-ea"/>
              </a:rPr>
              <a:t>从题目中找：</a:t>
            </a:r>
            <a:r>
              <a:rPr lang="zh-CN" altLang="en-US" sz="3200" b="1" dirty="0">
                <a:solidFill>
                  <a:srgbClr val="0F16A1"/>
                </a:solidFill>
                <a:latin typeface="微软雅黑" panose="020B0503020204020204" charset="-122"/>
                <a:ea typeface="微软雅黑" panose="020B0503020204020204" charset="-122"/>
                <a:sym typeface="+mn-ea"/>
              </a:rPr>
              <a:t>题目是论文的主题浓缩，最易找到。</a:t>
            </a:r>
            <a:r>
              <a:rPr lang="zh-CN" altLang="en-US" sz="3200" b="1" dirty="0">
                <a:latin typeface="微软雅黑" panose="020B0503020204020204" charset="-122"/>
                <a:ea typeface="微软雅黑" panose="020B0503020204020204" charset="-122"/>
                <a:sym typeface="+mn-ea"/>
              </a:rPr>
              <a:t> </a:t>
            </a:r>
            <a:br>
              <a:rPr lang="zh-CN" altLang="en-US" sz="3200" b="1" dirty="0">
                <a:latin typeface="微软雅黑" panose="020B0503020204020204" charset="-122"/>
                <a:ea typeface="微软雅黑" panose="020B0503020204020204" charset="-122"/>
                <a:sym typeface="+mn-ea"/>
              </a:rPr>
            </a:br>
            <a:r>
              <a:rPr lang="zh-CN" altLang="en-US" sz="3200" b="1" dirty="0">
                <a:latin typeface="微软雅黑" panose="020B0503020204020204" charset="-122"/>
                <a:ea typeface="微软雅黑" panose="020B0503020204020204" charset="-122"/>
                <a:sym typeface="+mn-ea"/>
              </a:rPr>
              <a:t>       </a:t>
            </a:r>
            <a:r>
              <a:rPr lang="en-US" altLang="zh-CN" sz="3200" b="1" dirty="0">
                <a:latin typeface="微软雅黑" panose="020B0503020204020204" charset="-122"/>
                <a:ea typeface="微软雅黑" panose="020B0503020204020204" charset="-122"/>
                <a:sym typeface="+mn-ea"/>
              </a:rPr>
              <a:t>B.</a:t>
            </a:r>
            <a:r>
              <a:rPr lang="zh-CN" altLang="en-US" sz="3200" b="1" dirty="0">
                <a:latin typeface="微软雅黑" panose="020B0503020204020204" charset="-122"/>
                <a:ea typeface="微软雅黑" panose="020B0503020204020204" charset="-122"/>
                <a:sym typeface="+mn-ea"/>
              </a:rPr>
              <a:t>从摘要中找：</a:t>
            </a:r>
            <a:r>
              <a:rPr lang="zh-CN" altLang="en-US" sz="3200" b="1" dirty="0">
                <a:solidFill>
                  <a:schemeClr val="tx1"/>
                </a:solidFill>
                <a:latin typeface="微软雅黑" panose="020B0503020204020204" charset="-122"/>
                <a:ea typeface="微软雅黑" panose="020B0503020204020204" charset="-122"/>
                <a:sym typeface="+mn-ea"/>
              </a:rPr>
              <a:t>最重要的方法、结果、结论、关键数据都能在其中反映。</a:t>
            </a:r>
            <a:r>
              <a:rPr lang="zh-CN" altLang="en-US" sz="3200" dirty="0">
                <a:solidFill>
                  <a:schemeClr val="tx1"/>
                </a:solidFill>
                <a:latin typeface="微软雅黑" panose="020B0503020204020204" charset="-122"/>
                <a:ea typeface="微软雅黑" panose="020B0503020204020204" charset="-122"/>
                <a:sym typeface="+mn-ea"/>
              </a:rPr>
              <a:t> </a:t>
            </a:r>
            <a:br>
              <a:rPr lang="zh-CN" altLang="en-US" sz="3200" dirty="0">
                <a:solidFill>
                  <a:schemeClr val="tx1"/>
                </a:solidFill>
                <a:latin typeface="微软雅黑" panose="020B0503020204020204" charset="-122"/>
                <a:ea typeface="微软雅黑" panose="020B0503020204020204" charset="-122"/>
                <a:sym typeface="+mn-ea"/>
              </a:rPr>
            </a:br>
            <a:r>
              <a:rPr lang="zh-CN" altLang="en-US" sz="3200" dirty="0">
                <a:solidFill>
                  <a:schemeClr val="tx1"/>
                </a:solidFill>
                <a:latin typeface="微软雅黑" panose="020B0503020204020204" charset="-122"/>
                <a:ea typeface="微软雅黑" panose="020B0503020204020204" charset="-122"/>
                <a:sym typeface="+mn-ea"/>
              </a:rPr>
              <a:t>       </a:t>
            </a:r>
            <a:r>
              <a:rPr lang="en-US" altLang="zh-CN" sz="3200" b="1" dirty="0">
                <a:latin typeface="微软雅黑" panose="020B0503020204020204" charset="-122"/>
                <a:ea typeface="微软雅黑" panose="020B0503020204020204" charset="-122"/>
                <a:sym typeface="+mn-ea"/>
              </a:rPr>
              <a:t>C.</a:t>
            </a:r>
            <a:r>
              <a:rPr lang="zh-CN" altLang="en-US" sz="3200" b="1" dirty="0">
                <a:latin typeface="微软雅黑" panose="020B0503020204020204" charset="-122"/>
                <a:ea typeface="微软雅黑" panose="020B0503020204020204" charset="-122"/>
                <a:sym typeface="+mn-ea"/>
              </a:rPr>
              <a:t>从论文的小标题中找：</a:t>
            </a:r>
            <a:r>
              <a:rPr lang="zh-CN" altLang="en-US" sz="3200" b="1" dirty="0">
                <a:solidFill>
                  <a:srgbClr val="0F16A1"/>
                </a:solidFill>
                <a:latin typeface="微软雅黑" panose="020B0503020204020204" charset="-122"/>
                <a:ea typeface="微软雅黑" panose="020B0503020204020204" charset="-122"/>
                <a:sym typeface="+mn-ea"/>
              </a:rPr>
              <a:t>其为反映论文主题的层次标题。</a:t>
            </a:r>
            <a:endParaRPr lang="zh-CN" altLang="en-US" sz="3200" b="1" dirty="0">
              <a:solidFill>
                <a:srgbClr val="0F16A1"/>
              </a:solidFill>
              <a:latin typeface="微软雅黑" panose="020B0503020204020204" charset="-122"/>
              <a:ea typeface="微软雅黑" panose="020B0503020204020204" charset="-122"/>
              <a:sym typeface="+mn-ea"/>
            </a:endParaRPr>
          </a:p>
          <a:p>
            <a:pPr lvl="1" fontAlgn="auto">
              <a:lnSpc>
                <a:spcPts val="4360"/>
              </a:lnSpc>
              <a:spcBef>
                <a:spcPts val="2400"/>
              </a:spcBef>
              <a:spcAft>
                <a:spcPts val="600"/>
              </a:spcAft>
            </a:pPr>
            <a:r>
              <a:rPr lang="zh-CN" altLang="en-US" sz="3200" b="1" dirty="0">
                <a:solidFill>
                  <a:srgbClr val="FF0000"/>
                </a:solidFill>
                <a:latin typeface="微软雅黑" panose="020B0503020204020204" charset="-122"/>
                <a:ea typeface="微软雅黑" panose="020B0503020204020204" charset="-122"/>
                <a:sym typeface="+mn-ea"/>
              </a:rPr>
              <a:t>●书写方法：</a:t>
            </a:r>
            <a:r>
              <a:rPr lang="zh-CN" altLang="en-US" sz="3200" b="1" dirty="0">
                <a:solidFill>
                  <a:srgbClr val="0F16A1"/>
                </a:solidFill>
                <a:latin typeface="微软雅黑" panose="020B0503020204020204" charset="-122"/>
                <a:ea typeface="微软雅黑" panose="020B0503020204020204" charset="-122"/>
                <a:sym typeface="+mn-ea"/>
              </a:rPr>
              <a:t>“关键词”左顶格书写，冒号后面写关键词。关键词与关键词之间用分号隔开。 </a:t>
            </a:r>
            <a:endParaRPr lang="zh-CN" altLang="en-US" sz="3200">
              <a:latin typeface="微软雅黑" panose="020B0503020204020204" charset="-122"/>
              <a:ea typeface="微软雅黑" panose="020B0503020204020204" charset="-122"/>
            </a:endParaRPr>
          </a:p>
        </p:txBody>
      </p:sp>
      <p:sp>
        <p:nvSpPr>
          <p:cNvPr id="5" name="文本框 4"/>
          <p:cNvSpPr txBox="1"/>
          <p:nvPr/>
        </p:nvSpPr>
        <p:spPr>
          <a:xfrm>
            <a:off x="68580" y="211455"/>
            <a:ext cx="6451600" cy="646430"/>
          </a:xfrm>
          <a:prstGeom prst="rect">
            <a:avLst/>
          </a:prstGeom>
          <a:pattFill prst="pct20">
            <a:fgClr>
              <a:schemeClr val="accent1"/>
            </a:fgClr>
            <a:bgClr>
              <a:schemeClr val="bg1"/>
            </a:bgClr>
          </a:pattFill>
        </p:spPr>
        <p:txBody>
          <a:bodyPr wrap="none" rtlCol="0" anchor="t">
            <a:spAutoFit/>
          </a:bodyPr>
          <a:p>
            <a:r>
              <a:rPr lang="en-US" altLang="zh-CN" sz="3400" b="1" dirty="0">
                <a:latin typeface="微软雅黑" panose="020B0503020204020204" charset="-122"/>
                <a:ea typeface="微软雅黑" panose="020B0503020204020204" charset="-122"/>
                <a:sym typeface="+mn-ea"/>
              </a:rPr>
              <a:t>4.2</a:t>
            </a:r>
            <a:r>
              <a:rPr lang="zh-CN" altLang="en-US" sz="3400" b="1" dirty="0">
                <a:latin typeface="微软雅黑" panose="020B0503020204020204" charset="-122"/>
                <a:ea typeface="微软雅黑" panose="020B0503020204020204" charset="-122"/>
                <a:sym typeface="+mn-ea"/>
              </a:rPr>
              <a:t>关键词选择与书写的</a:t>
            </a:r>
            <a:r>
              <a:rPr lang="zh-CN" altLang="en-US" sz="3400" b="1" dirty="0">
                <a:latin typeface="微软雅黑" panose="020B0503020204020204" charset="-122"/>
                <a:ea typeface="微软雅黑" panose="020B0503020204020204" charset="-122"/>
                <a:sym typeface="+mn-ea"/>
              </a:rPr>
              <a:t>相关方法</a:t>
            </a:r>
            <a:endParaRPr lang="zh-CN" altLang="en-US" sz="3400" b="1" dirty="0">
              <a:latin typeface="微软雅黑" panose="020B0503020204020204" charset="-122"/>
              <a:ea typeface="微软雅黑" panose="020B0503020204020204" charset="-122"/>
              <a:sym typeface="+mn-ea"/>
            </a:endParaRP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p:nvPr>
            <p:ph type="title"/>
          </p:nvPr>
        </p:nvSpPr>
        <p:spPr>
          <a:xfrm>
            <a:off x="78740" y="251460"/>
            <a:ext cx="2917190" cy="863600"/>
          </a:xfrm>
          <a:gradFill>
            <a:gsLst>
              <a:gs pos="0">
                <a:srgbClr val="FE4444"/>
              </a:gs>
              <a:gs pos="100000">
                <a:srgbClr val="832B2B"/>
              </a:gs>
            </a:gsLst>
            <a:lin ang="5400000" scaled="0"/>
          </a:gradFill>
        </p:spPr>
        <p:txBody>
          <a:bodyPr/>
          <a:p>
            <a:r>
              <a:rPr lang="en-US" altLang="zh-CN" sz="3200" b="1">
                <a:solidFill>
                  <a:srgbClr val="FFC000"/>
                </a:solidFill>
                <a:uFillTx/>
              </a:rPr>
              <a:t>5.  </a:t>
            </a:r>
            <a:r>
              <a:rPr lang="zh-CN" altLang="en-US" sz="3200" b="1">
                <a:solidFill>
                  <a:srgbClr val="FFC000"/>
                </a:solidFill>
                <a:uFillTx/>
              </a:rPr>
              <a:t>前言</a:t>
            </a:r>
            <a:endParaRPr lang="zh-CN" altLang="en-US" sz="3200" b="1">
              <a:solidFill>
                <a:srgbClr val="FFC000"/>
              </a:solidFill>
              <a:uFillTx/>
            </a:endParaRPr>
          </a:p>
        </p:txBody>
      </p:sp>
      <p:sp>
        <p:nvSpPr>
          <p:cNvPr id="191491" name="文本框 191490"/>
          <p:cNvSpPr txBox="1"/>
          <p:nvPr/>
        </p:nvSpPr>
        <p:spPr>
          <a:xfrm>
            <a:off x="78740" y="1873250"/>
            <a:ext cx="11910695" cy="4301490"/>
          </a:xfrm>
          <a:prstGeom prst="rect">
            <a:avLst/>
          </a:prstGeom>
          <a:pattFill prst="pct20">
            <a:fgClr>
              <a:schemeClr val="accent1"/>
            </a:fgClr>
            <a:bgClr>
              <a:schemeClr val="bg1"/>
            </a:bgClr>
          </a:pattFill>
          <a:ln w="9525">
            <a:noFill/>
          </a:ln>
        </p:spPr>
        <p:txBody>
          <a:bodyPr wrap="square">
            <a:spAutoFit/>
          </a:bodyPr>
          <a:p>
            <a:pPr lvl="0" eaLnBrk="1" hangingPunct="1">
              <a:spcBef>
                <a:spcPct val="50000"/>
              </a:spcBef>
              <a:buClr>
                <a:srgbClr val="000000"/>
              </a:buClr>
            </a:pPr>
            <a:r>
              <a:rPr lang="en-US" altLang="zh-CN" sz="3200" b="1" dirty="0">
                <a:solidFill>
                  <a:schemeClr val="tx1"/>
                </a:solidFill>
                <a:latin typeface="微软雅黑" panose="020B0503020204020204" charset="-122"/>
                <a:ea typeface="微软雅黑" panose="020B0503020204020204" charset="-122"/>
              </a:rPr>
              <a:t>5.1</a:t>
            </a:r>
            <a:r>
              <a:rPr lang="zh-CN" altLang="en-US" sz="3200" b="1" dirty="0">
                <a:solidFill>
                  <a:schemeClr val="tx1"/>
                </a:solidFill>
                <a:latin typeface="微软雅黑" panose="020B0503020204020204" charset="-122"/>
                <a:ea typeface="微软雅黑" panose="020B0503020204020204" charset="-122"/>
              </a:rPr>
              <a:t>概念与作用</a:t>
            </a:r>
            <a:endParaRPr lang="zh-CN" altLang="en-US" sz="3200" b="1" dirty="0">
              <a:solidFill>
                <a:schemeClr val="tx1"/>
              </a:solidFill>
              <a:latin typeface="微软雅黑" panose="020B0503020204020204" charset="-122"/>
              <a:ea typeface="微软雅黑" panose="020B0503020204020204" charset="-122"/>
            </a:endParaRPr>
          </a:p>
          <a:p>
            <a:pPr lvl="0" fontAlgn="auto">
              <a:lnSpc>
                <a:spcPct val="150000"/>
              </a:lnSpc>
              <a:spcBef>
                <a:spcPts val="3000"/>
              </a:spcBef>
              <a:buClr>
                <a:srgbClr val="000000"/>
              </a:buClr>
            </a:pPr>
            <a:r>
              <a:rPr lang="zh-CN" altLang="en-US" sz="2400" b="1" dirty="0">
                <a:solidFill>
                  <a:srgbClr val="2D23FD"/>
                </a:solidFill>
                <a:latin typeface="Times New Roman" panose="02020603050405020304" charset="0"/>
                <a:ea typeface="宋体" panose="02010600030101010101" pitchFamily="2" charset="-122"/>
              </a:rPr>
              <a:t>          </a:t>
            </a:r>
            <a:r>
              <a:rPr lang="zh-CN" altLang="en-US" sz="3200" b="1" dirty="0">
                <a:solidFill>
                  <a:srgbClr val="2D23FD"/>
                </a:solidFill>
                <a:latin typeface="微软雅黑" panose="020B0503020204020204" charset="-122"/>
                <a:ea typeface="微软雅黑" panose="020B0503020204020204" charset="-122"/>
              </a:rPr>
              <a:t>前言又叫</a:t>
            </a:r>
            <a:r>
              <a:rPr lang="zh-CN" altLang="en-US" sz="3200" b="1" dirty="0">
                <a:solidFill>
                  <a:srgbClr val="FF0000"/>
                </a:solidFill>
                <a:latin typeface="微软雅黑" panose="020B0503020204020204" charset="-122"/>
                <a:ea typeface="微软雅黑" panose="020B0503020204020204" charset="-122"/>
              </a:rPr>
              <a:t>引言</a:t>
            </a:r>
            <a:r>
              <a:rPr lang="zh-CN" altLang="en-US" sz="3200" b="1" dirty="0">
                <a:solidFill>
                  <a:srgbClr val="2D23FD"/>
                </a:solidFill>
                <a:latin typeface="微软雅黑" panose="020B0503020204020204" charset="-122"/>
                <a:ea typeface="微软雅黑" panose="020B0503020204020204" charset="-122"/>
              </a:rPr>
              <a:t>。前言有时并不标明此标题，但在论文主题部分的开端有相关的一段文字。</a:t>
            </a:r>
            <a:endParaRPr lang="zh-CN" altLang="en-US" sz="3200" b="1" dirty="0">
              <a:solidFill>
                <a:srgbClr val="2D23FD"/>
              </a:solidFill>
              <a:latin typeface="微软雅黑" panose="020B0503020204020204" charset="-122"/>
              <a:ea typeface="微软雅黑" panose="020B0503020204020204" charset="-122"/>
            </a:endParaRPr>
          </a:p>
          <a:p>
            <a:pPr lvl="0" fontAlgn="auto">
              <a:lnSpc>
                <a:spcPct val="150000"/>
              </a:lnSpc>
              <a:spcBef>
                <a:spcPts val="3000"/>
              </a:spcBef>
              <a:buClr>
                <a:srgbClr val="000000"/>
              </a:buClr>
            </a:pPr>
            <a:r>
              <a:rPr lang="zh-CN" altLang="en-US" sz="3200" b="1" dirty="0">
                <a:solidFill>
                  <a:srgbClr val="2D23FD"/>
                </a:solidFill>
                <a:latin typeface="微软雅黑" panose="020B0503020204020204" charset="-122"/>
                <a:ea typeface="微软雅黑" panose="020B0503020204020204" charset="-122"/>
              </a:rPr>
              <a:t>      前言是论文整体的组成部分，它的作用是向读者</a:t>
            </a:r>
            <a:r>
              <a:rPr lang="zh-CN" altLang="en-US" sz="3200" b="1" dirty="0">
                <a:solidFill>
                  <a:srgbClr val="FD241F"/>
                </a:solidFill>
                <a:latin typeface="微软雅黑" panose="020B0503020204020204" charset="-122"/>
                <a:ea typeface="微软雅黑" panose="020B0503020204020204" charset="-122"/>
              </a:rPr>
              <a:t>介绍论文的主题、目的、和本课题的情况、背景、性质、范围及其重要性。</a:t>
            </a:r>
            <a:endParaRPr lang="zh-CN" altLang="en-US" sz="3200" b="1" dirty="0">
              <a:solidFill>
                <a:srgbClr val="FD241F"/>
              </a:solidFill>
              <a:latin typeface="微软雅黑" panose="020B0503020204020204" charset="-122"/>
              <a:ea typeface="微软雅黑" panose="020B0503020204020204" charset="-122"/>
            </a:endParaRP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3538" name="文本框 193537"/>
          <p:cNvSpPr txBox="1"/>
          <p:nvPr/>
        </p:nvSpPr>
        <p:spPr>
          <a:xfrm>
            <a:off x="215900" y="3822700"/>
            <a:ext cx="11704320" cy="2508250"/>
          </a:xfrm>
          <a:prstGeom prst="rect">
            <a:avLst/>
          </a:prstGeom>
          <a:pattFill prst="pct20">
            <a:fgClr>
              <a:schemeClr val="accent1"/>
            </a:fgClr>
            <a:bgClr>
              <a:schemeClr val="bg1"/>
            </a:bgClr>
          </a:pattFill>
          <a:ln w="9525">
            <a:noFill/>
          </a:ln>
        </p:spPr>
        <p:txBody>
          <a:bodyPr wrap="square">
            <a:spAutoFit/>
          </a:bodyPr>
          <a:p>
            <a:pPr lvl="0" eaLnBrk="1" hangingPunct="1">
              <a:spcBef>
                <a:spcPct val="25000"/>
              </a:spcBef>
              <a:buClr>
                <a:srgbClr val="000000"/>
              </a:buClr>
            </a:pPr>
            <a:endParaRPr lang="zh-CN" altLang="en-US" sz="2800" dirty="0">
              <a:solidFill>
                <a:srgbClr val="2D23FD"/>
              </a:solidFill>
              <a:latin typeface="微软雅黑" panose="020B0503020204020204" charset="-122"/>
              <a:ea typeface="微软雅黑" panose="020B0503020204020204" charset="-122"/>
            </a:endParaRPr>
          </a:p>
          <a:p>
            <a:pPr lvl="0">
              <a:spcBef>
                <a:spcPct val="25000"/>
              </a:spcBef>
              <a:spcAft>
                <a:spcPct val="25000"/>
              </a:spcAft>
              <a:buClr>
                <a:srgbClr val="000000"/>
              </a:buClr>
            </a:pPr>
            <a:r>
              <a:rPr lang="en-US" sz="2800" b="1" dirty="0">
                <a:solidFill>
                  <a:srgbClr val="FD241F"/>
                </a:solidFill>
                <a:latin typeface="微软雅黑" panose="020B0503020204020204" charset="-122"/>
                <a:ea typeface="微软雅黑" panose="020B0503020204020204" charset="-122"/>
                <a:sym typeface="Wingdings" panose="05000000000000000000" pitchFamily="2" charset="2"/>
              </a:rPr>
              <a:t>5.2.2  </a:t>
            </a:r>
            <a:r>
              <a:rPr lang="zh-CN" altLang="en-US" sz="2800" b="1" dirty="0">
                <a:solidFill>
                  <a:srgbClr val="FD241F"/>
                </a:solidFill>
                <a:latin typeface="微软雅黑" panose="020B0503020204020204" charset="-122"/>
                <a:ea typeface="微软雅黑" panose="020B0503020204020204" charset="-122"/>
                <a:sym typeface="Wingdings" panose="05000000000000000000" pitchFamily="2" charset="2"/>
              </a:rPr>
              <a:t>研究范围及方法</a:t>
            </a:r>
            <a:endParaRPr lang="zh-CN" altLang="en-US" sz="2800" b="1" dirty="0">
              <a:solidFill>
                <a:srgbClr val="FD241F"/>
              </a:solidFill>
              <a:latin typeface="微软雅黑" panose="020B0503020204020204" charset="-122"/>
              <a:ea typeface="微软雅黑" panose="020B0503020204020204" charset="-122"/>
              <a:sym typeface="Wingdings" panose="05000000000000000000" pitchFamily="2" charset="2"/>
            </a:endParaRPr>
          </a:p>
          <a:p>
            <a:pPr lvl="0" fontAlgn="auto">
              <a:lnSpc>
                <a:spcPct val="150000"/>
              </a:lnSpc>
              <a:buClr>
                <a:srgbClr val="000000"/>
              </a:buClr>
            </a:pPr>
            <a:r>
              <a:rPr lang="zh-CN" altLang="en-US" sz="2800" dirty="0">
                <a:latin typeface="微软雅黑" panose="020B0503020204020204" charset="-122"/>
                <a:ea typeface="微软雅黑" panose="020B0503020204020204" charset="-122"/>
                <a:sym typeface="Wingdings" panose="05000000000000000000" pitchFamily="2" charset="2"/>
              </a:rPr>
              <a:t>       </a:t>
            </a:r>
            <a:r>
              <a:rPr lang="zh-CN" altLang="en-US" sz="2800" dirty="0">
                <a:solidFill>
                  <a:srgbClr val="2D23FD"/>
                </a:solidFill>
                <a:latin typeface="微软雅黑" panose="020B0503020204020204" charset="-122"/>
                <a:ea typeface="微软雅黑" panose="020B0503020204020204" charset="-122"/>
                <a:sym typeface="Wingdings" panose="05000000000000000000" pitchFamily="2" charset="2"/>
              </a:rPr>
              <a:t>指研究所涉及的范围和取得成果的适用范围。它可以起到进一步限制标题的作用，客观地告诉读者适用范围。</a:t>
            </a:r>
            <a:endParaRPr lang="zh-CN" altLang="en-US" sz="2800" dirty="0">
              <a:solidFill>
                <a:srgbClr val="2D23FD"/>
              </a:solidFill>
              <a:latin typeface="微软雅黑" panose="020B0503020204020204" charset="-122"/>
              <a:ea typeface="微软雅黑" panose="020B0503020204020204" charset="-122"/>
              <a:sym typeface="Wingdings" panose="05000000000000000000" pitchFamily="2" charset="2"/>
            </a:endParaRPr>
          </a:p>
        </p:txBody>
      </p:sp>
      <p:sp>
        <p:nvSpPr>
          <p:cNvPr id="4" name="文本框 3"/>
          <p:cNvSpPr txBox="1"/>
          <p:nvPr/>
        </p:nvSpPr>
        <p:spPr>
          <a:xfrm>
            <a:off x="215900" y="387985"/>
            <a:ext cx="3577590" cy="613410"/>
          </a:xfrm>
          <a:prstGeom prst="rect">
            <a:avLst/>
          </a:prstGeom>
          <a:pattFill prst="pct20">
            <a:fgClr>
              <a:schemeClr val="accent1"/>
            </a:fgClr>
            <a:bgClr>
              <a:schemeClr val="bg1"/>
            </a:bgClr>
          </a:pattFill>
        </p:spPr>
        <p:txBody>
          <a:bodyPr wrap="square" rtlCol="0" anchor="t">
            <a:spAutoFit/>
          </a:bodyPr>
          <a:p>
            <a:r>
              <a:rPr lang="en-US" altLang="zh-CN" sz="3200" b="1" dirty="0">
                <a:solidFill>
                  <a:schemeClr val="tx1"/>
                </a:solidFill>
                <a:latin typeface="微软雅黑" panose="020B0503020204020204" charset="-122"/>
                <a:ea typeface="微软雅黑" panose="020B0503020204020204" charset="-122"/>
                <a:sym typeface="+mn-ea"/>
              </a:rPr>
              <a:t>5.2</a:t>
            </a:r>
            <a:r>
              <a:rPr lang="zh-CN" altLang="en-US" sz="3200" b="1" dirty="0">
                <a:solidFill>
                  <a:schemeClr val="tx1"/>
                </a:solidFill>
                <a:latin typeface="微软雅黑" panose="020B0503020204020204" charset="-122"/>
                <a:ea typeface="微软雅黑" panose="020B0503020204020204" charset="-122"/>
                <a:sym typeface="+mn-ea"/>
              </a:rPr>
              <a:t>前言的内容</a:t>
            </a:r>
            <a:endParaRPr lang="zh-CN" altLang="en-US" sz="3200" b="1" dirty="0">
              <a:solidFill>
                <a:schemeClr val="tx1"/>
              </a:solidFill>
              <a:latin typeface="微软雅黑" panose="020B0503020204020204" charset="-122"/>
              <a:ea typeface="微软雅黑" panose="020B0503020204020204" charset="-122"/>
              <a:sym typeface="+mn-ea"/>
            </a:endParaRPr>
          </a:p>
        </p:txBody>
      </p:sp>
      <p:sp>
        <p:nvSpPr>
          <p:cNvPr id="2" name="文本框 1"/>
          <p:cNvSpPr txBox="1"/>
          <p:nvPr/>
        </p:nvSpPr>
        <p:spPr>
          <a:xfrm>
            <a:off x="215265" y="1353820"/>
            <a:ext cx="11704955" cy="2468880"/>
          </a:xfrm>
          <a:prstGeom prst="rect">
            <a:avLst/>
          </a:prstGeom>
          <a:pattFill prst="pct30">
            <a:fgClr>
              <a:schemeClr val="accent1"/>
            </a:fgClr>
            <a:bgClr>
              <a:schemeClr val="bg1"/>
            </a:bgClr>
          </a:pattFill>
        </p:spPr>
        <p:txBody>
          <a:bodyPr wrap="square" rtlCol="0" anchor="t">
            <a:spAutoFit/>
          </a:bodyPr>
          <a:p>
            <a:pPr lvl="0" eaLnBrk="1" hangingPunct="1">
              <a:spcBef>
                <a:spcPct val="50000"/>
              </a:spcBef>
              <a:buClr>
                <a:srgbClr val="000000"/>
              </a:buClr>
            </a:pPr>
            <a:r>
              <a:rPr lang="en-US" sz="2800" b="1" dirty="0">
                <a:solidFill>
                  <a:srgbClr val="FD241F"/>
                </a:solidFill>
                <a:latin typeface="微软雅黑" panose="020B0503020204020204" charset="-122"/>
                <a:ea typeface="微软雅黑" panose="020B0503020204020204" charset="-122"/>
                <a:sym typeface="Wingdings" panose="05000000000000000000" pitchFamily="2" charset="2"/>
              </a:rPr>
              <a:t>5.2.1 </a:t>
            </a:r>
            <a:r>
              <a:rPr lang="zh-CN" altLang="en-US" sz="2800" b="1" dirty="0">
                <a:solidFill>
                  <a:srgbClr val="FD241F"/>
                </a:solidFill>
                <a:latin typeface="微软雅黑" panose="020B0503020204020204" charset="-122"/>
                <a:ea typeface="微软雅黑" panose="020B0503020204020204" charset="-122"/>
                <a:sym typeface="Wingdings" panose="05000000000000000000" pitchFamily="2" charset="2"/>
              </a:rPr>
              <a:t>研究背景及目的</a:t>
            </a:r>
            <a:endParaRPr lang="zh-CN" altLang="en-US" sz="2800" b="1" dirty="0">
              <a:solidFill>
                <a:srgbClr val="FD241F"/>
              </a:solidFill>
              <a:latin typeface="微软雅黑" panose="020B0503020204020204" charset="-122"/>
              <a:ea typeface="微软雅黑" panose="020B0503020204020204" charset="-122"/>
              <a:sym typeface="Wingdings" panose="05000000000000000000" pitchFamily="2" charset="2"/>
            </a:endParaRPr>
          </a:p>
          <a:p>
            <a:pPr lvl="0" fontAlgn="auto">
              <a:lnSpc>
                <a:spcPct val="150000"/>
              </a:lnSpc>
              <a:spcBef>
                <a:spcPts val="0"/>
              </a:spcBef>
              <a:buClr>
                <a:srgbClr val="000000"/>
              </a:buClr>
            </a:pPr>
            <a:r>
              <a:rPr lang="zh-CN" altLang="en-US" sz="2800" b="1" dirty="0">
                <a:latin typeface="Times New Roman" panose="02020603050405020304" charset="0"/>
                <a:ea typeface="宋体" panose="02010600030101010101" pitchFamily="2" charset="-122"/>
                <a:sym typeface="+mn-ea"/>
              </a:rPr>
              <a:t>        </a:t>
            </a:r>
            <a:r>
              <a:rPr lang="zh-CN" altLang="en-US" sz="2800" dirty="0">
                <a:solidFill>
                  <a:srgbClr val="2D23FD"/>
                </a:solidFill>
                <a:latin typeface="微软雅黑" panose="020B0503020204020204" charset="-122"/>
                <a:ea typeface="微软雅黑" panose="020B0503020204020204" charset="-122"/>
                <a:sym typeface="+mn-ea"/>
              </a:rPr>
              <a:t>前人工作回顾，指出</a:t>
            </a:r>
            <a:r>
              <a:rPr lang="zh-CN" altLang="en-US" sz="2800" dirty="0">
                <a:solidFill>
                  <a:srgbClr val="FF0000"/>
                </a:solidFill>
                <a:latin typeface="微软雅黑" panose="020B0503020204020204" charset="-122"/>
                <a:ea typeface="微软雅黑" panose="020B0503020204020204" charset="-122"/>
                <a:sym typeface="+mn-ea"/>
              </a:rPr>
              <a:t>尚未解决的问题或疑问之处和本课题</a:t>
            </a:r>
            <a:r>
              <a:rPr lang="zh-CN" altLang="en-US" sz="2800" dirty="0">
                <a:solidFill>
                  <a:srgbClr val="2D23FD"/>
                </a:solidFill>
                <a:latin typeface="微软雅黑" panose="020B0503020204020204" charset="-122"/>
                <a:ea typeface="微软雅黑" panose="020B0503020204020204" charset="-122"/>
                <a:sym typeface="+mn-ea"/>
              </a:rPr>
              <a:t>研究的空间。说清楚</a:t>
            </a:r>
            <a:r>
              <a:rPr lang="zh-CN" altLang="en-US" sz="2800" dirty="0">
                <a:solidFill>
                  <a:srgbClr val="FF0000"/>
                </a:solidFill>
                <a:latin typeface="微软雅黑" panose="020B0503020204020204" charset="-122"/>
                <a:ea typeface="微软雅黑" panose="020B0503020204020204" charset="-122"/>
                <a:sym typeface="+mn-ea"/>
              </a:rPr>
              <a:t>课题的来龙去脉</a:t>
            </a:r>
            <a:r>
              <a:rPr lang="zh-CN" altLang="en-US" sz="2800" dirty="0">
                <a:solidFill>
                  <a:srgbClr val="2D23FD"/>
                </a:solidFill>
                <a:latin typeface="微软雅黑" panose="020B0503020204020204" charset="-122"/>
                <a:ea typeface="微软雅黑" panose="020B0503020204020204" charset="-122"/>
                <a:sym typeface="+mn-ea"/>
              </a:rPr>
              <a:t>，对所论述的问题有全面的认识，要给人值得一做的感觉，增加阅读的价值</a:t>
            </a:r>
            <a:r>
              <a:rPr lang="zh-CN" altLang="en-US" dirty="0">
                <a:solidFill>
                  <a:srgbClr val="2D23FD"/>
                </a:solidFill>
                <a:latin typeface="微软雅黑" panose="020B0503020204020204" charset="-122"/>
                <a:ea typeface="微软雅黑" panose="020B0503020204020204" charset="-122"/>
                <a:sym typeface="+mn-ea"/>
              </a:rPr>
              <a:t>。</a:t>
            </a:r>
            <a:endParaRPr lang="zh-CN" altLang="en-US"/>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523875" y="1586230"/>
            <a:ext cx="11144250" cy="4660900"/>
          </a:xfrm>
          <a:prstGeom prst="rect">
            <a:avLst/>
          </a:prstGeom>
          <a:pattFill prst="pct20">
            <a:fgClr>
              <a:schemeClr val="accent1"/>
            </a:fgClr>
            <a:bgClr>
              <a:schemeClr val="bg1"/>
            </a:bgClr>
          </a:pattFill>
          <a:ln w="9525">
            <a:noFill/>
          </a:ln>
        </p:spPr>
        <p:txBody>
          <a:bodyPr wrap="square">
            <a:spAutoFit/>
          </a:bodyPr>
          <a:p>
            <a:pPr marL="0" indent="0" algn="l"/>
            <a:endParaRPr lang="en-US" altLang="zh-CN" sz="2800" b="0" u="none">
              <a:solidFill>
                <a:srgbClr val="2A2A2A"/>
              </a:solidFill>
              <a:latin typeface="仿宋_GB2312" charset="0"/>
              <a:ea typeface="仿宋_GB2312" charset="0"/>
              <a:cs typeface="仿宋_GB2312" charset="0"/>
            </a:endParaRPr>
          </a:p>
          <a:p>
            <a:pPr marL="0" indent="0" algn="l" fontAlgn="auto">
              <a:lnSpc>
                <a:spcPts val="4660"/>
              </a:lnSpc>
            </a:pPr>
            <a:r>
              <a:rPr lang="en-US" altLang="zh-CN" sz="2800" b="0" u="none">
                <a:solidFill>
                  <a:srgbClr val="2A2A2A"/>
                </a:solidFill>
                <a:latin typeface="微软雅黑" panose="020B0503020204020204" charset="-122"/>
                <a:ea typeface="微软雅黑" panose="020B0503020204020204" charset="-122"/>
                <a:cs typeface="仿宋_GB2312" charset="0"/>
              </a:rPr>
              <a:t>1</a:t>
            </a:r>
            <a:r>
              <a:rPr lang="zh-CN" altLang="en-US" sz="2800" b="0" u="none">
                <a:solidFill>
                  <a:srgbClr val="2A2A2A"/>
                </a:solidFill>
                <a:latin typeface="微软雅黑" panose="020B0503020204020204" charset="-122"/>
                <a:ea typeface="微软雅黑" panose="020B0503020204020204" charset="-122"/>
                <a:cs typeface="仿宋_GB2312" charset="0"/>
              </a:rPr>
              <a:t>、直接指向课题</a:t>
            </a:r>
            <a:r>
              <a:rPr lang="zh-CN" altLang="en-US" sz="2800" b="0" u="none">
                <a:solidFill>
                  <a:srgbClr val="FF0000"/>
                </a:solidFill>
                <a:latin typeface="微软雅黑" panose="020B0503020204020204" charset="-122"/>
                <a:ea typeface="微软雅黑" panose="020B0503020204020204" charset="-122"/>
                <a:cs typeface="仿宋_GB2312" charset="0"/>
              </a:rPr>
              <a:t>范围</a:t>
            </a:r>
            <a:r>
              <a:rPr lang="zh-CN" altLang="en-US" sz="2800" b="0" u="none">
                <a:solidFill>
                  <a:srgbClr val="2A2A2A"/>
                </a:solidFill>
                <a:latin typeface="微软雅黑" panose="020B0503020204020204" charset="-122"/>
                <a:ea typeface="微软雅黑" panose="020B0503020204020204" charset="-122"/>
                <a:cs typeface="仿宋_GB2312" charset="0"/>
              </a:rPr>
              <a:t>是什么？</a:t>
            </a:r>
            <a:endParaRPr lang="zh-CN" altLang="en-US" sz="2800" b="0" u="none">
              <a:solidFill>
                <a:srgbClr val="2A2A2A"/>
              </a:solidFill>
              <a:latin typeface="微软雅黑" panose="020B0503020204020204" charset="-122"/>
              <a:ea typeface="微软雅黑" panose="020B0503020204020204" charset="-122"/>
              <a:cs typeface="仿宋_GB2312" charset="0"/>
            </a:endParaRPr>
          </a:p>
          <a:p>
            <a:pPr marL="0" indent="0" algn="l" fontAlgn="auto">
              <a:lnSpc>
                <a:spcPts val="4660"/>
              </a:lnSpc>
            </a:pPr>
            <a:r>
              <a:rPr lang="en-US" altLang="zh-CN" sz="2800" b="0" u="none">
                <a:solidFill>
                  <a:srgbClr val="2A2A2A"/>
                </a:solidFill>
                <a:latin typeface="微软雅黑" panose="020B0503020204020204" charset="-122"/>
                <a:ea typeface="微软雅黑" panose="020B0503020204020204" charset="-122"/>
                <a:cs typeface="仿宋_GB2312" charset="0"/>
              </a:rPr>
              <a:t>2</a:t>
            </a:r>
            <a:r>
              <a:rPr lang="zh-CN" altLang="en-US" sz="2800" b="0" u="none">
                <a:solidFill>
                  <a:srgbClr val="2A2A2A"/>
                </a:solidFill>
                <a:latin typeface="微软雅黑" panose="020B0503020204020204" charset="-122"/>
                <a:ea typeface="微软雅黑" panose="020B0503020204020204" charset="-122"/>
                <a:cs typeface="仿宋_GB2312" charset="0"/>
              </a:rPr>
              <a:t>、对于一个普通的人员来说，本课题</a:t>
            </a:r>
            <a:r>
              <a:rPr lang="zh-CN" altLang="en-US" sz="2800" b="0" u="none">
                <a:solidFill>
                  <a:srgbClr val="FF0000"/>
                </a:solidFill>
                <a:latin typeface="微软雅黑" panose="020B0503020204020204" charset="-122"/>
                <a:ea typeface="微软雅黑" panose="020B0503020204020204" charset="-122"/>
                <a:cs typeface="仿宋_GB2312" charset="0"/>
              </a:rPr>
              <a:t>实际研究</a:t>
            </a:r>
            <a:r>
              <a:rPr lang="zh-CN" altLang="en-US" sz="2800" b="0" u="none">
                <a:solidFill>
                  <a:srgbClr val="2A2A2A"/>
                </a:solidFill>
                <a:latin typeface="微软雅黑" panose="020B0503020204020204" charset="-122"/>
                <a:ea typeface="微软雅黑" panose="020B0503020204020204" charset="-122"/>
                <a:cs typeface="仿宋_GB2312" charset="0"/>
              </a:rPr>
              <a:t>是什么？</a:t>
            </a:r>
            <a:endParaRPr lang="zh-CN" altLang="en-US" sz="2800" b="0" u="none">
              <a:solidFill>
                <a:srgbClr val="2A2A2A"/>
              </a:solidFill>
              <a:latin typeface="微软雅黑" panose="020B0503020204020204" charset="-122"/>
              <a:ea typeface="微软雅黑" panose="020B0503020204020204" charset="-122"/>
              <a:cs typeface="仿宋_GB2312" charset="0"/>
            </a:endParaRPr>
          </a:p>
          <a:p>
            <a:pPr marL="0" indent="0" algn="l" fontAlgn="auto">
              <a:lnSpc>
                <a:spcPts val="4660"/>
              </a:lnSpc>
            </a:pPr>
            <a:r>
              <a:rPr lang="en-US" altLang="zh-CN" sz="2800" b="0" u="none">
                <a:solidFill>
                  <a:srgbClr val="2A2A2A"/>
                </a:solidFill>
                <a:latin typeface="微软雅黑" panose="020B0503020204020204" charset="-122"/>
                <a:ea typeface="微软雅黑" panose="020B0503020204020204" charset="-122"/>
                <a:cs typeface="仿宋_GB2312" charset="0"/>
              </a:rPr>
              <a:t>3</a:t>
            </a:r>
            <a:r>
              <a:rPr lang="zh-CN" altLang="en-US" sz="2800" b="0" u="none">
                <a:solidFill>
                  <a:srgbClr val="2A2A2A"/>
                </a:solidFill>
                <a:latin typeface="微软雅黑" panose="020B0503020204020204" charset="-122"/>
                <a:ea typeface="微软雅黑" panose="020B0503020204020204" charset="-122"/>
                <a:cs typeface="仿宋_GB2312" charset="0"/>
              </a:rPr>
              <a:t>、在本领域中的普通人员应该具有的</a:t>
            </a:r>
            <a:r>
              <a:rPr lang="zh-CN" altLang="en-US" sz="2800" b="0" u="none">
                <a:solidFill>
                  <a:srgbClr val="FF0000"/>
                </a:solidFill>
                <a:latin typeface="微软雅黑" panose="020B0503020204020204" charset="-122"/>
                <a:ea typeface="微软雅黑" panose="020B0503020204020204" charset="-122"/>
                <a:cs typeface="仿宋_GB2312" charset="0"/>
              </a:rPr>
              <a:t>研究水平</a:t>
            </a:r>
            <a:r>
              <a:rPr lang="zh-CN" altLang="en-US" sz="2800" b="0" u="none">
                <a:solidFill>
                  <a:srgbClr val="2A2A2A"/>
                </a:solidFill>
                <a:latin typeface="微软雅黑" panose="020B0503020204020204" charset="-122"/>
                <a:ea typeface="微软雅黑" panose="020B0503020204020204" charset="-122"/>
                <a:cs typeface="仿宋_GB2312" charset="0"/>
              </a:rPr>
              <a:t>是什么？</a:t>
            </a:r>
            <a:endParaRPr lang="zh-CN" altLang="en-US" sz="2800" b="0" u="none">
              <a:solidFill>
                <a:srgbClr val="2A2A2A"/>
              </a:solidFill>
              <a:latin typeface="微软雅黑" panose="020B0503020204020204" charset="-122"/>
              <a:ea typeface="微软雅黑" panose="020B0503020204020204" charset="-122"/>
              <a:cs typeface="仿宋_GB2312" charset="0"/>
            </a:endParaRPr>
          </a:p>
          <a:p>
            <a:pPr marL="0" indent="0" algn="l" fontAlgn="auto">
              <a:lnSpc>
                <a:spcPts val="4660"/>
              </a:lnSpc>
            </a:pPr>
            <a:r>
              <a:rPr lang="en-US" altLang="zh-CN" sz="2800" b="0" u="none">
                <a:solidFill>
                  <a:srgbClr val="2A2A2A"/>
                </a:solidFill>
                <a:latin typeface="微软雅黑" panose="020B0503020204020204" charset="-122"/>
                <a:ea typeface="微软雅黑" panose="020B0503020204020204" charset="-122"/>
                <a:cs typeface="仿宋_GB2312" charset="0"/>
              </a:rPr>
              <a:t>4</a:t>
            </a:r>
            <a:r>
              <a:rPr lang="zh-CN" altLang="en-US" sz="2800" b="0" u="none">
                <a:solidFill>
                  <a:srgbClr val="2A2A2A"/>
                </a:solidFill>
                <a:latin typeface="微软雅黑" panose="020B0503020204020204" charset="-122"/>
                <a:ea typeface="微软雅黑" panose="020B0503020204020204" charset="-122"/>
                <a:cs typeface="仿宋_GB2312" charset="0"/>
              </a:rPr>
              <a:t>、本领域是</a:t>
            </a:r>
            <a:r>
              <a:rPr lang="zh-CN" altLang="en-US" sz="2800" b="0" u="none">
                <a:solidFill>
                  <a:srgbClr val="FF0000"/>
                </a:solidFill>
                <a:latin typeface="微软雅黑" panose="020B0503020204020204" charset="-122"/>
                <a:ea typeface="微软雅黑" panose="020B0503020204020204" charset="-122"/>
                <a:cs typeface="仿宋_GB2312" charset="0"/>
              </a:rPr>
              <a:t>如何发展</a:t>
            </a:r>
            <a:r>
              <a:rPr lang="zh-CN" altLang="en-US" sz="2800" b="0" u="none">
                <a:solidFill>
                  <a:srgbClr val="2A2A2A"/>
                </a:solidFill>
                <a:latin typeface="微软雅黑" panose="020B0503020204020204" charset="-122"/>
                <a:ea typeface="微软雅黑" panose="020B0503020204020204" charset="-122"/>
                <a:cs typeface="仿宋_GB2312" charset="0"/>
              </a:rPr>
              <a:t>的</a:t>
            </a:r>
            <a:r>
              <a:rPr lang="en-US" altLang="zh-CN" sz="2800" b="0" u="none">
                <a:solidFill>
                  <a:srgbClr val="2A2A2A"/>
                </a:solidFill>
                <a:latin typeface="微软雅黑" panose="020B0503020204020204" charset="-122"/>
                <a:ea typeface="微软雅黑" panose="020B0503020204020204" charset="-122"/>
                <a:cs typeface="仿宋_GB2312" charset="0"/>
              </a:rPr>
              <a:t>?5</a:t>
            </a:r>
            <a:r>
              <a:rPr lang="zh-CN" altLang="en-US" sz="2800" b="0" u="none">
                <a:solidFill>
                  <a:srgbClr val="2A2A2A"/>
                </a:solidFill>
                <a:latin typeface="微软雅黑" panose="020B0503020204020204" charset="-122"/>
                <a:ea typeface="微软雅黑" panose="020B0503020204020204" charset="-122"/>
                <a:cs typeface="仿宋_GB2312" charset="0"/>
              </a:rPr>
              <a:t>、本领域的什么问题或缺点将会</a:t>
            </a:r>
            <a:r>
              <a:rPr lang="zh-CN" altLang="en-US" sz="2800" b="0">
                <a:solidFill>
                  <a:srgbClr val="FF0000"/>
                </a:solidFill>
                <a:latin typeface="微软雅黑" panose="020B0503020204020204" charset="-122"/>
                <a:ea typeface="微软雅黑" panose="020B0503020204020204" charset="-122"/>
                <a:cs typeface="仿宋_GB2312" charset="0"/>
              </a:rPr>
              <a:t>被本课题所解决</a:t>
            </a:r>
            <a:r>
              <a:rPr lang="zh-CN" altLang="en-US" sz="2800" b="0" u="none">
                <a:solidFill>
                  <a:srgbClr val="2A2A2A"/>
                </a:solidFill>
                <a:latin typeface="微软雅黑" panose="020B0503020204020204" charset="-122"/>
                <a:ea typeface="微软雅黑" panose="020B0503020204020204" charset="-122"/>
                <a:cs typeface="仿宋_GB2312" charset="0"/>
              </a:rPr>
              <a:t>，</a:t>
            </a:r>
            <a:r>
              <a:rPr lang="zh-CN" altLang="en-US" sz="2800">
                <a:solidFill>
                  <a:srgbClr val="2A2A2A"/>
                </a:solidFill>
                <a:latin typeface="微软雅黑" panose="020B0503020204020204" charset="-122"/>
                <a:ea typeface="微软雅黑" panose="020B0503020204020204" charset="-122"/>
                <a:cs typeface="仿宋_GB2312" charset="0"/>
                <a:sym typeface="+mn-ea"/>
              </a:rPr>
              <a:t>如何被克服的？</a:t>
            </a:r>
            <a:endParaRPr lang="zh-CN" altLang="en-US" sz="2800" b="0" u="none">
              <a:solidFill>
                <a:srgbClr val="2A2A2A"/>
              </a:solidFill>
              <a:latin typeface="微软雅黑" panose="020B0503020204020204" charset="-122"/>
              <a:ea typeface="微软雅黑" panose="020B0503020204020204" charset="-122"/>
              <a:cs typeface="仿宋_GB2312" charset="0"/>
            </a:endParaRPr>
          </a:p>
          <a:p>
            <a:pPr marL="0" indent="0" algn="l" fontAlgn="auto">
              <a:lnSpc>
                <a:spcPts val="4660"/>
              </a:lnSpc>
            </a:pPr>
            <a:r>
              <a:rPr lang="en-US" altLang="zh-CN" sz="2800" b="0" u="none">
                <a:solidFill>
                  <a:srgbClr val="2A2A2A"/>
                </a:solidFill>
                <a:latin typeface="微软雅黑" panose="020B0503020204020204" charset="-122"/>
                <a:ea typeface="微软雅黑" panose="020B0503020204020204" charset="-122"/>
                <a:cs typeface="仿宋_GB2312" charset="0"/>
              </a:rPr>
              <a:t>6</a:t>
            </a:r>
            <a:r>
              <a:rPr lang="zh-CN" altLang="en-US" sz="2800" b="0" u="none">
                <a:solidFill>
                  <a:srgbClr val="2A2A2A"/>
                </a:solidFill>
                <a:latin typeface="微软雅黑" panose="020B0503020204020204" charset="-122"/>
                <a:ea typeface="微软雅黑" panose="020B0503020204020204" charset="-122"/>
                <a:cs typeface="仿宋_GB2312" charset="0"/>
              </a:rPr>
              <a:t>、什么情况下，这个领域中的该问题变为</a:t>
            </a:r>
            <a:r>
              <a:rPr lang="zh-CN" altLang="en-US" sz="2800" b="0" u="none">
                <a:solidFill>
                  <a:srgbClr val="FF0000"/>
                </a:solidFill>
                <a:latin typeface="微软雅黑" panose="020B0503020204020204" charset="-122"/>
                <a:ea typeface="微软雅黑" panose="020B0503020204020204" charset="-122"/>
                <a:cs typeface="仿宋_GB2312" charset="0"/>
              </a:rPr>
              <a:t>已知</a:t>
            </a:r>
            <a:r>
              <a:rPr lang="zh-CN" altLang="en-US" sz="2800" b="0" u="none">
                <a:solidFill>
                  <a:srgbClr val="2A2A2A"/>
                </a:solidFill>
                <a:latin typeface="微软雅黑" panose="020B0503020204020204" charset="-122"/>
                <a:ea typeface="微软雅黑" panose="020B0503020204020204" charset="-122"/>
                <a:cs typeface="仿宋_GB2312" charset="0"/>
              </a:rPr>
              <a:t>的存在？</a:t>
            </a:r>
            <a:endParaRPr lang="zh-CN" altLang="en-US" sz="2800" b="0" u="none">
              <a:solidFill>
                <a:srgbClr val="2A2A2A"/>
              </a:solidFill>
              <a:latin typeface="微软雅黑" panose="020B0503020204020204" charset="-122"/>
              <a:ea typeface="微软雅黑" panose="020B0503020204020204" charset="-122"/>
              <a:cs typeface="仿宋_GB2312" charset="0"/>
            </a:endParaRPr>
          </a:p>
          <a:p>
            <a:pPr marL="0" indent="0" algn="l" fontAlgn="auto">
              <a:lnSpc>
                <a:spcPts val="4660"/>
              </a:lnSpc>
            </a:pPr>
            <a:r>
              <a:rPr lang="en-US" altLang="zh-CN" sz="2800" b="0" u="none">
                <a:solidFill>
                  <a:srgbClr val="2A2A2A"/>
                </a:solidFill>
                <a:latin typeface="微软雅黑" panose="020B0503020204020204" charset="-122"/>
                <a:ea typeface="微软雅黑" panose="020B0503020204020204" charset="-122"/>
                <a:cs typeface="仿宋_GB2312" charset="0"/>
              </a:rPr>
              <a:t>7</a:t>
            </a:r>
            <a:r>
              <a:rPr lang="zh-CN" altLang="en-US" sz="2800" b="0" u="none">
                <a:solidFill>
                  <a:srgbClr val="2A2A2A"/>
                </a:solidFill>
                <a:latin typeface="微软雅黑" panose="020B0503020204020204" charset="-122"/>
                <a:ea typeface="微软雅黑" panose="020B0503020204020204" charset="-122"/>
                <a:cs typeface="仿宋_GB2312" charset="0"/>
              </a:rPr>
              <a:t>、在该领域这个问题</a:t>
            </a:r>
            <a:r>
              <a:rPr lang="zh-CN" altLang="en-US" sz="2800" b="0" u="none">
                <a:solidFill>
                  <a:srgbClr val="FF0000"/>
                </a:solidFill>
                <a:latin typeface="微软雅黑" panose="020B0503020204020204" charset="-122"/>
                <a:ea typeface="微软雅黑" panose="020B0503020204020204" charset="-122"/>
                <a:cs typeface="仿宋_GB2312" charset="0"/>
              </a:rPr>
              <a:t>为什么没能成功解决</a:t>
            </a:r>
            <a:r>
              <a:rPr lang="zh-CN" altLang="en-US" sz="2800" b="0" u="none">
                <a:solidFill>
                  <a:srgbClr val="2A2A2A"/>
                </a:solidFill>
                <a:latin typeface="微软雅黑" panose="020B0503020204020204" charset="-122"/>
                <a:ea typeface="微软雅黑" panose="020B0503020204020204" charset="-122"/>
                <a:cs typeface="仿宋_GB2312" charset="0"/>
              </a:rPr>
              <a:t>？</a:t>
            </a:r>
            <a:endParaRPr lang="zh-CN" altLang="en-US" sz="2800">
              <a:latin typeface="微软雅黑" panose="020B0503020204020204" charset="-122"/>
              <a:ea typeface="微软雅黑" panose="020B0503020204020204" charset="-122"/>
            </a:endParaRPr>
          </a:p>
        </p:txBody>
      </p:sp>
      <p:sp>
        <p:nvSpPr>
          <p:cNvPr id="4" name="文本框 3"/>
          <p:cNvSpPr txBox="1"/>
          <p:nvPr/>
        </p:nvSpPr>
        <p:spPr>
          <a:xfrm>
            <a:off x="139065" y="508635"/>
            <a:ext cx="9992995" cy="613410"/>
          </a:xfrm>
          <a:prstGeom prst="rect">
            <a:avLst/>
          </a:prstGeom>
          <a:pattFill prst="pct20">
            <a:fgClr>
              <a:schemeClr val="accent1"/>
            </a:fgClr>
            <a:bgClr>
              <a:schemeClr val="bg1"/>
            </a:bgClr>
          </a:pattFill>
        </p:spPr>
        <p:txBody>
          <a:bodyPr wrap="square" rtlCol="0" anchor="t">
            <a:spAutoFit/>
          </a:bodyPr>
          <a:p>
            <a:r>
              <a:rPr lang="en-US" altLang="zh-CN" sz="3200" b="1" dirty="0">
                <a:solidFill>
                  <a:schemeClr val="tx1"/>
                </a:solidFill>
                <a:latin typeface="微软雅黑" panose="020B0503020204020204" charset="-122"/>
                <a:ea typeface="微软雅黑" panose="020B0503020204020204" charset="-122"/>
                <a:sym typeface="+mn-ea"/>
              </a:rPr>
              <a:t>5.3</a:t>
            </a:r>
            <a:r>
              <a:rPr lang="zh-CN" altLang="en-US" sz="3200" b="1" dirty="0">
                <a:solidFill>
                  <a:schemeClr val="tx1"/>
                </a:solidFill>
                <a:latin typeface="微软雅黑" panose="020B0503020204020204" charset="-122"/>
                <a:ea typeface="微软雅黑" panose="020B0503020204020204" charset="-122"/>
                <a:sym typeface="+mn-ea"/>
              </a:rPr>
              <a:t>前言应该涉及的问题</a:t>
            </a:r>
            <a:r>
              <a:rPr lang="zh-CN" altLang="en-US" sz="3200" b="1" dirty="0">
                <a:solidFill>
                  <a:srgbClr val="FF0000"/>
                </a:solidFill>
                <a:latin typeface="微软雅黑" panose="020B0503020204020204" charset="-122"/>
                <a:ea typeface="微软雅黑" panose="020B0503020204020204" charset="-122"/>
                <a:sym typeface="+mn-ea"/>
              </a:rPr>
              <a:t>（这些都会影响创造性的评价）</a:t>
            </a:r>
            <a:endParaRPr lang="zh-CN" altLang="en-US" sz="3200" b="1" dirty="0">
              <a:solidFill>
                <a:srgbClr val="FF0000"/>
              </a:solidFill>
              <a:latin typeface="微软雅黑" panose="020B0503020204020204" charset="-122"/>
              <a:ea typeface="微软雅黑" panose="020B0503020204020204" charset="-122"/>
              <a:sym typeface="+mn-ea"/>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8658" name="文本框 198657"/>
          <p:cNvSpPr txBox="1"/>
          <p:nvPr/>
        </p:nvSpPr>
        <p:spPr>
          <a:xfrm>
            <a:off x="79375" y="1897380"/>
            <a:ext cx="11911965" cy="4514850"/>
          </a:xfrm>
          <a:prstGeom prst="rect">
            <a:avLst/>
          </a:prstGeom>
          <a:pattFill prst="pct20">
            <a:fgClr>
              <a:schemeClr val="accent1"/>
            </a:fgClr>
            <a:bgClr>
              <a:schemeClr val="bg1"/>
            </a:bgClr>
          </a:pattFill>
          <a:ln w="9525">
            <a:noFill/>
          </a:ln>
        </p:spPr>
        <p:txBody>
          <a:bodyPr wrap="square">
            <a:spAutoFit/>
          </a:bodyPr>
          <a:p>
            <a:pPr lvl="0" eaLnBrk="1" hangingPunct="1">
              <a:spcBef>
                <a:spcPct val="50000"/>
              </a:spcBef>
              <a:buClr>
                <a:srgbClr val="000000"/>
              </a:buClr>
            </a:pPr>
            <a:r>
              <a:rPr lang="zh-CN" altLang="en-US" sz="2800" b="1" dirty="0">
                <a:solidFill>
                  <a:srgbClr val="2D23FD"/>
                </a:solidFill>
                <a:latin typeface="Times New Roman" panose="02020603050405020304" charset="0"/>
                <a:ea typeface="宋体" panose="02010600030101010101" pitchFamily="2" charset="-122"/>
                <a:sym typeface="Wingdings" panose="05000000000000000000" pitchFamily="2" charset="2"/>
              </a:rPr>
              <a:t>         </a:t>
            </a:r>
            <a:r>
              <a:rPr lang="zh-CN" altLang="en-US" sz="3200" dirty="0">
                <a:solidFill>
                  <a:srgbClr val="2D23FD"/>
                </a:solidFill>
                <a:latin typeface="微软雅黑" panose="020B0503020204020204" charset="-122"/>
                <a:ea typeface="微软雅黑" panose="020B0503020204020204" charset="-122"/>
                <a:sym typeface="Wingdings" panose="05000000000000000000" pitchFamily="2" charset="2"/>
              </a:rPr>
              <a:t>正文是论文的核心组成部分。论文的论点、论据及预期目标论证</a:t>
            </a:r>
            <a:r>
              <a:rPr lang="zh-CN" altLang="en-US" sz="3200" b="1" dirty="0">
                <a:solidFill>
                  <a:srgbClr val="FF0000"/>
                </a:solidFill>
                <a:latin typeface="微软雅黑" panose="020B0503020204020204" charset="-122"/>
                <a:ea typeface="微软雅黑" panose="020B0503020204020204" charset="-122"/>
                <a:sym typeface="Wingdings" panose="05000000000000000000" pitchFamily="2" charset="2"/>
              </a:rPr>
              <a:t>过程</a:t>
            </a:r>
            <a:r>
              <a:rPr lang="zh-CN" altLang="en-US" sz="3200" dirty="0">
                <a:solidFill>
                  <a:srgbClr val="2D23FD"/>
                </a:solidFill>
                <a:latin typeface="微软雅黑" panose="020B0503020204020204" charset="-122"/>
                <a:ea typeface="微软雅黑" panose="020B0503020204020204" charset="-122"/>
                <a:sym typeface="Wingdings" panose="05000000000000000000" pitchFamily="2" charset="2"/>
              </a:rPr>
              <a:t>，都要在这一部分呈现。它的篇幅最长，最能展现研究工作的成就和学术水平。</a:t>
            </a:r>
            <a:endParaRPr lang="zh-CN" altLang="en-US" sz="3200" dirty="0">
              <a:solidFill>
                <a:srgbClr val="2D23FD"/>
              </a:solidFill>
              <a:latin typeface="微软雅黑" panose="020B0503020204020204" charset="-122"/>
              <a:ea typeface="微软雅黑" panose="020B0503020204020204" charset="-122"/>
              <a:sym typeface="Wingdings" panose="05000000000000000000" pitchFamily="2" charset="2"/>
            </a:endParaRPr>
          </a:p>
          <a:p>
            <a:pPr lvl="0" eaLnBrk="1" hangingPunct="1">
              <a:spcBef>
                <a:spcPct val="50000"/>
              </a:spcBef>
              <a:buClr>
                <a:srgbClr val="000000"/>
              </a:buClr>
            </a:pPr>
            <a:r>
              <a:rPr lang="zh-CN" altLang="en-US" sz="3200" dirty="0">
                <a:solidFill>
                  <a:srgbClr val="2D23FD"/>
                </a:solidFill>
                <a:latin typeface="微软雅黑" panose="020B0503020204020204" charset="-122"/>
                <a:ea typeface="微软雅黑" panose="020B0503020204020204" charset="-122"/>
                <a:sym typeface="Wingdings" panose="05000000000000000000" pitchFamily="2" charset="2"/>
              </a:rPr>
              <a:t>       如果说前言部分只是介绍了背景和提出了问题，那么正文部分的任务是</a:t>
            </a:r>
            <a:r>
              <a:rPr lang="zh-CN" altLang="en-US" sz="3200" b="1" dirty="0">
                <a:solidFill>
                  <a:srgbClr val="FF0000"/>
                </a:solidFill>
                <a:latin typeface="微软雅黑" panose="020B0503020204020204" charset="-122"/>
                <a:ea typeface="微软雅黑" panose="020B0503020204020204" charset="-122"/>
                <a:sym typeface="Wingdings" panose="05000000000000000000" pitchFamily="2" charset="2"/>
              </a:rPr>
              <a:t>分析问题和解决问题</a:t>
            </a:r>
            <a:r>
              <a:rPr lang="zh-CN" altLang="en-US" sz="3200" dirty="0">
                <a:solidFill>
                  <a:srgbClr val="2D23FD"/>
                </a:solidFill>
                <a:latin typeface="微软雅黑" panose="020B0503020204020204" charset="-122"/>
                <a:ea typeface="微软雅黑" panose="020B0503020204020204" charset="-122"/>
                <a:sym typeface="Wingdings" panose="05000000000000000000" pitchFamily="2" charset="2"/>
              </a:rPr>
              <a:t>，运用作者掌握的材料与方法进行论证、得出结论的部分。</a:t>
            </a:r>
            <a:endParaRPr lang="zh-CN" altLang="en-US" sz="3200" dirty="0">
              <a:solidFill>
                <a:srgbClr val="2D23FD"/>
              </a:solidFill>
              <a:latin typeface="微软雅黑" panose="020B0503020204020204" charset="-122"/>
              <a:ea typeface="微软雅黑" panose="020B0503020204020204" charset="-122"/>
              <a:sym typeface="Wingdings" panose="05000000000000000000" pitchFamily="2" charset="2"/>
            </a:endParaRPr>
          </a:p>
          <a:p>
            <a:pPr lvl="0" eaLnBrk="1" hangingPunct="1">
              <a:spcBef>
                <a:spcPct val="50000"/>
              </a:spcBef>
              <a:buClr>
                <a:srgbClr val="000000"/>
              </a:buClr>
            </a:pPr>
            <a:r>
              <a:rPr lang="zh-CN" altLang="en-US" sz="3200" dirty="0">
                <a:solidFill>
                  <a:srgbClr val="2D23FD"/>
                </a:solidFill>
                <a:latin typeface="微软雅黑" panose="020B0503020204020204" charset="-122"/>
                <a:ea typeface="微软雅黑" panose="020B0503020204020204" charset="-122"/>
                <a:sym typeface="Wingdings" panose="05000000000000000000" pitchFamily="2" charset="2"/>
              </a:rPr>
              <a:t>       因此</a:t>
            </a:r>
            <a:r>
              <a:rPr lang="zh-CN" altLang="en-US" sz="3200" dirty="0">
                <a:solidFill>
                  <a:srgbClr val="0000FF"/>
                </a:solidFill>
                <a:latin typeface="微软雅黑" panose="020B0503020204020204" charset="-122"/>
                <a:ea typeface="微软雅黑" panose="020B0503020204020204" charset="-122"/>
                <a:sym typeface="Wingdings" panose="05000000000000000000" pitchFamily="2" charset="2"/>
              </a:rPr>
              <a:t>，正文内容是作者学术理论水平和创造性工作的体现，写作时要求</a:t>
            </a:r>
            <a:r>
              <a:rPr lang="zh-CN" altLang="en-US" sz="3200" b="1" dirty="0">
                <a:solidFill>
                  <a:srgbClr val="0F16A1"/>
                </a:solidFill>
                <a:latin typeface="微软雅黑" panose="020B0503020204020204" charset="-122"/>
                <a:ea typeface="微软雅黑" panose="020B0503020204020204" charset="-122"/>
                <a:sym typeface="Wingdings" panose="05000000000000000000" pitchFamily="2" charset="2"/>
              </a:rPr>
              <a:t>内容</a:t>
            </a:r>
            <a:r>
              <a:rPr lang="zh-CN" altLang="en-US" sz="3200" b="1" dirty="0">
                <a:solidFill>
                  <a:srgbClr val="FF0000"/>
                </a:solidFill>
                <a:latin typeface="微软雅黑" panose="020B0503020204020204" charset="-122"/>
                <a:ea typeface="微软雅黑" panose="020B0503020204020204" charset="-122"/>
                <a:sym typeface="Wingdings" panose="05000000000000000000" pitchFamily="2" charset="2"/>
              </a:rPr>
              <a:t>充实</a:t>
            </a:r>
            <a:r>
              <a:rPr lang="zh-CN" altLang="en-US" sz="3200" b="1" dirty="0">
                <a:solidFill>
                  <a:srgbClr val="0F16A1"/>
                </a:solidFill>
                <a:latin typeface="微软雅黑" panose="020B0503020204020204" charset="-122"/>
                <a:ea typeface="微软雅黑" panose="020B0503020204020204" charset="-122"/>
                <a:sym typeface="Wingdings" panose="05000000000000000000" pitchFamily="2" charset="2"/>
              </a:rPr>
              <a:t>，论据</a:t>
            </a:r>
            <a:r>
              <a:rPr lang="zh-CN" altLang="en-US" sz="3200" b="1" dirty="0">
                <a:solidFill>
                  <a:srgbClr val="FF0000"/>
                </a:solidFill>
                <a:latin typeface="微软雅黑" panose="020B0503020204020204" charset="-122"/>
                <a:ea typeface="微软雅黑" panose="020B0503020204020204" charset="-122"/>
                <a:sym typeface="Wingdings" panose="05000000000000000000" pitchFamily="2" charset="2"/>
              </a:rPr>
              <a:t>充分</a:t>
            </a:r>
            <a:r>
              <a:rPr lang="zh-CN" altLang="en-US" sz="3200" b="1" dirty="0">
                <a:solidFill>
                  <a:srgbClr val="0F16A1"/>
                </a:solidFill>
                <a:latin typeface="微软雅黑" panose="020B0503020204020204" charset="-122"/>
                <a:ea typeface="微软雅黑" panose="020B0503020204020204" charset="-122"/>
                <a:sym typeface="Wingdings" panose="05000000000000000000" pitchFamily="2" charset="2"/>
              </a:rPr>
              <a:t>、</a:t>
            </a:r>
            <a:r>
              <a:rPr lang="zh-CN" altLang="en-US" sz="3200" b="1" dirty="0">
                <a:solidFill>
                  <a:srgbClr val="FF0000"/>
                </a:solidFill>
                <a:latin typeface="微软雅黑" panose="020B0503020204020204" charset="-122"/>
                <a:ea typeface="微软雅黑" panose="020B0503020204020204" charset="-122"/>
                <a:sym typeface="Wingdings" panose="05000000000000000000" pitchFamily="2" charset="2"/>
              </a:rPr>
              <a:t>可靠</a:t>
            </a:r>
            <a:r>
              <a:rPr lang="zh-CN" altLang="en-US" sz="3200" b="1" dirty="0">
                <a:solidFill>
                  <a:srgbClr val="0F16A1"/>
                </a:solidFill>
                <a:latin typeface="微软雅黑" panose="020B0503020204020204" charset="-122"/>
                <a:ea typeface="微软雅黑" panose="020B0503020204020204" charset="-122"/>
                <a:sym typeface="Wingdings" panose="05000000000000000000" pitchFamily="2" charset="2"/>
              </a:rPr>
              <a:t>，论证</a:t>
            </a:r>
            <a:r>
              <a:rPr lang="zh-CN" altLang="en-US" sz="3200" b="1" dirty="0">
                <a:solidFill>
                  <a:srgbClr val="FF0000"/>
                </a:solidFill>
                <a:latin typeface="微软雅黑" panose="020B0503020204020204" charset="-122"/>
                <a:ea typeface="微软雅黑" panose="020B0503020204020204" charset="-122"/>
                <a:sym typeface="Wingdings" panose="05000000000000000000" pitchFamily="2" charset="2"/>
              </a:rPr>
              <a:t>有力</a:t>
            </a:r>
            <a:r>
              <a:rPr lang="zh-CN" altLang="en-US" sz="3200" b="1" dirty="0">
                <a:solidFill>
                  <a:srgbClr val="0F16A1"/>
                </a:solidFill>
                <a:latin typeface="微软雅黑" panose="020B0503020204020204" charset="-122"/>
                <a:ea typeface="微软雅黑" panose="020B0503020204020204" charset="-122"/>
                <a:sym typeface="Wingdings" panose="05000000000000000000" pitchFamily="2" charset="2"/>
              </a:rPr>
              <a:t>，主题</a:t>
            </a:r>
            <a:r>
              <a:rPr lang="zh-CN" altLang="en-US" sz="3200" b="1" dirty="0">
                <a:solidFill>
                  <a:srgbClr val="FF0000"/>
                </a:solidFill>
                <a:latin typeface="微软雅黑" panose="020B0503020204020204" charset="-122"/>
                <a:ea typeface="微软雅黑" panose="020B0503020204020204" charset="-122"/>
                <a:sym typeface="Wingdings" panose="05000000000000000000" pitchFamily="2" charset="2"/>
              </a:rPr>
              <a:t>明确</a:t>
            </a:r>
            <a:r>
              <a:rPr lang="zh-CN" altLang="en-US" sz="3200" b="1" dirty="0">
                <a:solidFill>
                  <a:srgbClr val="0F16A1"/>
                </a:solidFill>
                <a:latin typeface="微软雅黑" panose="020B0503020204020204" charset="-122"/>
                <a:ea typeface="微软雅黑" panose="020B0503020204020204" charset="-122"/>
                <a:sym typeface="Wingdings" panose="05000000000000000000" pitchFamily="2" charset="2"/>
              </a:rPr>
              <a:t>。</a:t>
            </a:r>
            <a:endParaRPr lang="zh-CN" altLang="en-US" sz="3200" b="1" dirty="0">
              <a:solidFill>
                <a:srgbClr val="0F16A1"/>
              </a:solidFill>
              <a:latin typeface="微软雅黑" panose="020B0503020204020204" charset="-122"/>
              <a:ea typeface="微软雅黑" panose="020B0503020204020204" charset="-122"/>
              <a:sym typeface="Wingdings" panose="05000000000000000000" pitchFamily="2" charset="2"/>
            </a:endParaRPr>
          </a:p>
        </p:txBody>
      </p:sp>
      <p:sp>
        <p:nvSpPr>
          <p:cNvPr id="6" name="标题 5"/>
          <p:cNvSpPr/>
          <p:nvPr>
            <p:ph type="title"/>
          </p:nvPr>
        </p:nvSpPr>
        <p:spPr>
          <a:xfrm>
            <a:off x="78740" y="251460"/>
            <a:ext cx="2917190" cy="863600"/>
          </a:xfrm>
          <a:gradFill>
            <a:gsLst>
              <a:gs pos="0">
                <a:srgbClr val="FE4444"/>
              </a:gs>
              <a:gs pos="100000">
                <a:srgbClr val="832B2B"/>
              </a:gs>
            </a:gsLst>
            <a:lin ang="5400000" scaled="0"/>
          </a:gradFill>
        </p:spPr>
        <p:txBody>
          <a:bodyPr/>
          <a:p>
            <a:r>
              <a:rPr lang="en-US" altLang="zh-CN" sz="3200" b="1">
                <a:solidFill>
                  <a:srgbClr val="FFC000"/>
                </a:solidFill>
                <a:uFillTx/>
              </a:rPr>
              <a:t>6.  </a:t>
            </a:r>
            <a:r>
              <a:rPr lang="zh-CN" altLang="en-US" sz="3200" b="1">
                <a:solidFill>
                  <a:srgbClr val="FFC000"/>
                </a:solidFill>
                <a:uFillTx/>
              </a:rPr>
              <a:t>  正文</a:t>
            </a:r>
            <a:endParaRPr lang="zh-CN" altLang="en-US" sz="3200" b="1">
              <a:solidFill>
                <a:srgbClr val="FFC000"/>
              </a:solidFill>
              <a:uFillTx/>
            </a:endParaRP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409575" y="2157730"/>
            <a:ext cx="11372215" cy="3672840"/>
          </a:xfrm>
          <a:prstGeom prst="rect">
            <a:avLst/>
          </a:prstGeom>
          <a:pattFill prst="pct20">
            <a:fgClr>
              <a:schemeClr val="accent1"/>
            </a:fgClr>
            <a:bgClr>
              <a:schemeClr val="bg1"/>
            </a:bgClr>
          </a:pattFill>
        </p:spPr>
        <p:txBody>
          <a:bodyPr wrap="square" rtlCol="0" anchor="t">
            <a:spAutoFit/>
          </a:bodyPr>
          <a:p>
            <a:pPr lvl="0" fontAlgn="auto">
              <a:lnSpc>
                <a:spcPts val="5640"/>
              </a:lnSpc>
              <a:spcBef>
                <a:spcPts val="0"/>
              </a:spcBef>
              <a:buClr>
                <a:srgbClr val="000000"/>
              </a:buClr>
            </a:pPr>
            <a:r>
              <a:rPr lang="en-US" altLang="zh-CN" sz="3200" b="1" dirty="0">
                <a:solidFill>
                  <a:srgbClr val="FF0000"/>
                </a:solidFill>
                <a:latin typeface="微软雅黑" panose="020B0503020204020204" charset="-122"/>
                <a:ea typeface="微软雅黑" panose="020B0503020204020204" charset="-122"/>
                <a:sym typeface="Wingdings" panose="05000000000000000000" pitchFamily="2" charset="2"/>
              </a:rPr>
              <a:t>       </a:t>
            </a:r>
            <a:r>
              <a:rPr lang="zh-CN" altLang="en-US" sz="3200" dirty="0">
                <a:solidFill>
                  <a:srgbClr val="FF0000"/>
                </a:solidFill>
                <a:latin typeface="微软雅黑" panose="020B0503020204020204" charset="-122"/>
                <a:ea typeface="微软雅黑" panose="020B0503020204020204" charset="-122"/>
                <a:sym typeface="Wingdings" panose="05000000000000000000" pitchFamily="2" charset="2"/>
              </a:rPr>
              <a:t>正文包括</a:t>
            </a:r>
            <a:r>
              <a:rPr lang="zh-CN" altLang="en-US" sz="3200" dirty="0">
                <a:solidFill>
                  <a:srgbClr val="2D23FD"/>
                </a:solidFill>
                <a:latin typeface="微软雅黑" panose="020B0503020204020204" charset="-122"/>
                <a:ea typeface="微软雅黑" panose="020B0503020204020204" charset="-122"/>
                <a:sym typeface="Wingdings" panose="05000000000000000000" pitchFamily="2" charset="2"/>
              </a:rPr>
              <a:t>以下部分或内容：仪器设备、材料原料，调查与研究对象、实验和观测方法、观测结果</a:t>
            </a:r>
            <a:r>
              <a:rPr lang="zh-CN" altLang="en-US" sz="3200" dirty="0">
                <a:solidFill>
                  <a:srgbClr val="0000FF"/>
                </a:solidFill>
                <a:latin typeface="微软雅黑" panose="020B0503020204020204" charset="-122"/>
                <a:ea typeface="微软雅黑" panose="020B0503020204020204" charset="-122"/>
                <a:sym typeface="Wingdings" panose="05000000000000000000" pitchFamily="2" charset="2"/>
              </a:rPr>
              <a:t>，</a:t>
            </a:r>
            <a:r>
              <a:rPr lang="zh-CN" altLang="en-US" sz="3200" dirty="0">
                <a:solidFill>
                  <a:srgbClr val="2D23FD"/>
                </a:solidFill>
                <a:latin typeface="微软雅黑" panose="020B0503020204020204" charset="-122"/>
                <a:ea typeface="微软雅黑" panose="020B0503020204020204" charset="-122"/>
                <a:sym typeface="Wingdings" panose="05000000000000000000" pitchFamily="2" charset="2"/>
              </a:rPr>
              <a:t>计算方法和编程原理、数据资料、经过加工整理的图表，形成的论点和导出的结论等。</a:t>
            </a:r>
            <a:endParaRPr lang="zh-CN" altLang="en-US" sz="3200" dirty="0">
              <a:solidFill>
                <a:srgbClr val="2D23FD"/>
              </a:solidFill>
              <a:latin typeface="微软雅黑" panose="020B0503020204020204" charset="-122"/>
              <a:ea typeface="微软雅黑" panose="020B0503020204020204" charset="-122"/>
              <a:sym typeface="Wingdings" panose="05000000000000000000" pitchFamily="2" charset="2"/>
            </a:endParaRPr>
          </a:p>
          <a:p>
            <a:pPr lvl="0" fontAlgn="auto">
              <a:lnSpc>
                <a:spcPts val="5640"/>
              </a:lnSpc>
              <a:spcBef>
                <a:spcPts val="0"/>
              </a:spcBef>
              <a:buClr>
                <a:srgbClr val="000000"/>
              </a:buClr>
            </a:pPr>
            <a:r>
              <a:rPr lang="zh-CN" altLang="en-US" sz="3200" dirty="0">
                <a:solidFill>
                  <a:srgbClr val="FF0000"/>
                </a:solidFill>
                <a:latin typeface="微软雅黑" panose="020B0503020204020204" charset="-122"/>
                <a:ea typeface="微软雅黑" panose="020B0503020204020204" charset="-122"/>
                <a:sym typeface="Wingdings" panose="05000000000000000000" pitchFamily="2" charset="2"/>
              </a:rPr>
              <a:t>     必须实事求是、客观真切、准确完备、合乎逻辑、层次分明、简练可读。</a:t>
            </a:r>
            <a:endParaRPr lang="zh-CN" altLang="en-US" sz="3200" dirty="0">
              <a:solidFill>
                <a:srgbClr val="FF0000"/>
              </a:solidFill>
              <a:latin typeface="微软雅黑" panose="020B0503020204020204" charset="-122"/>
              <a:ea typeface="微软雅黑" panose="020B0503020204020204" charset="-122"/>
              <a:sym typeface="Wingdings" panose="05000000000000000000" pitchFamily="2" charset="2"/>
            </a:endParaRPr>
          </a:p>
        </p:txBody>
      </p:sp>
      <p:sp>
        <p:nvSpPr>
          <p:cNvPr id="5" name="文本框 4"/>
          <p:cNvSpPr txBox="1"/>
          <p:nvPr/>
        </p:nvSpPr>
        <p:spPr>
          <a:xfrm>
            <a:off x="409575" y="448310"/>
            <a:ext cx="3718560" cy="613410"/>
          </a:xfrm>
          <a:prstGeom prst="rect">
            <a:avLst/>
          </a:prstGeom>
          <a:pattFill prst="pct20">
            <a:fgClr>
              <a:schemeClr val="accent1"/>
            </a:fgClr>
            <a:bgClr>
              <a:schemeClr val="bg1"/>
            </a:bgClr>
          </a:pattFill>
        </p:spPr>
        <p:txBody>
          <a:bodyPr wrap="square" rtlCol="0" anchor="t">
            <a:spAutoFit/>
          </a:bodyPr>
          <a:p>
            <a:r>
              <a:rPr lang="en-US" altLang="zh-CN" sz="3200" b="1" dirty="0">
                <a:solidFill>
                  <a:schemeClr val="tx1"/>
                </a:solidFill>
                <a:latin typeface="微软雅黑" panose="020B0503020204020204" charset="-122"/>
                <a:ea typeface="微软雅黑" panose="020B0503020204020204" charset="-122"/>
                <a:sym typeface="Wingdings" panose="05000000000000000000" pitchFamily="2" charset="2"/>
              </a:rPr>
              <a:t>6.1</a:t>
            </a:r>
            <a:r>
              <a:rPr lang="zh-CN" altLang="en-US" sz="3200" b="1" dirty="0">
                <a:solidFill>
                  <a:schemeClr val="tx1"/>
                </a:solidFill>
                <a:latin typeface="微软雅黑" panose="020B0503020204020204" charset="-122"/>
                <a:ea typeface="微软雅黑" panose="020B0503020204020204" charset="-122"/>
                <a:sym typeface="Wingdings" panose="05000000000000000000" pitchFamily="2" charset="2"/>
              </a:rPr>
              <a:t>正文内容</a:t>
            </a:r>
            <a:endParaRPr lang="zh-CN" altLang="en-US" sz="3200" b="1" dirty="0">
              <a:solidFill>
                <a:schemeClr val="tx1"/>
              </a:solidFill>
              <a:latin typeface="微软雅黑" panose="020B0503020204020204" charset="-122"/>
              <a:ea typeface="微软雅黑" panose="020B0503020204020204" charset="-122"/>
              <a:sym typeface="Wingdings" panose="05000000000000000000" pitchFamily="2" charset="2"/>
            </a:endParaRP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65100" y="357505"/>
            <a:ext cx="6534150" cy="863600"/>
          </a:xfrm>
          <a:pattFill prst="pct20">
            <a:fgClr>
              <a:schemeClr val="accent1"/>
            </a:fgClr>
            <a:bgClr>
              <a:schemeClr val="bg1"/>
            </a:bgClr>
          </a:pattFill>
        </p:spPr>
        <p:txBody>
          <a:bodyPr/>
          <a:p>
            <a:r>
              <a:rPr lang="en-US" altLang="zh-CN" sz="3200" b="1" dirty="0">
                <a:latin typeface="微软雅黑" panose="020B0503020204020204" charset="-122"/>
                <a:ea typeface="微软雅黑" panose="020B0503020204020204" charset="-122"/>
                <a:sym typeface="+mn-ea"/>
              </a:rPr>
              <a:t>6.2</a:t>
            </a:r>
            <a:r>
              <a:rPr lang="zh-CN" altLang="en-US" sz="3200" b="1" dirty="0">
                <a:latin typeface="微软雅黑" panose="020B0503020204020204" charset="-122"/>
                <a:ea typeface="微软雅黑" panose="020B0503020204020204" charset="-122"/>
                <a:sym typeface="+mn-ea"/>
              </a:rPr>
              <a:t>小学生</a:t>
            </a:r>
            <a:r>
              <a:rPr lang="zh-CN" altLang="zh-CN" sz="3200" b="1" dirty="0">
                <a:latin typeface="微软雅黑" panose="020B0503020204020204" charset="-122"/>
                <a:ea typeface="微软雅黑" panose="020B0503020204020204" charset="-122"/>
                <a:sym typeface="+mn-ea"/>
              </a:rPr>
              <a:t>技术发明</a:t>
            </a:r>
            <a:r>
              <a:rPr lang="zh-CN" altLang="en-US" sz="3200" b="1" dirty="0">
                <a:latin typeface="微软雅黑" panose="020B0503020204020204" charset="-122"/>
                <a:ea typeface="微软雅黑" panose="020B0503020204020204" charset="-122"/>
                <a:sym typeface="+mn-ea"/>
              </a:rPr>
              <a:t>类研究</a:t>
            </a:r>
            <a:r>
              <a:rPr lang="zh-CN" altLang="zh-CN" sz="3200" b="1" dirty="0">
                <a:latin typeface="微软雅黑" panose="020B0503020204020204" charset="-122"/>
                <a:ea typeface="微软雅黑" panose="020B0503020204020204" charset="-122"/>
                <a:sym typeface="+mn-ea"/>
              </a:rPr>
              <a:t>论文</a:t>
            </a:r>
            <a:endParaRPr lang="zh-CN" altLang="en-US" sz="3200" b="1">
              <a:latin typeface="微软雅黑" panose="020B0503020204020204" charset="-122"/>
              <a:ea typeface="微软雅黑" panose="020B0503020204020204" charset="-122"/>
            </a:endParaRPr>
          </a:p>
        </p:txBody>
      </p:sp>
      <p:sp>
        <p:nvSpPr>
          <p:cNvPr id="4" name="内容占位符 3"/>
          <p:cNvSpPr>
            <a:spLocks noGrp="1"/>
          </p:cNvSpPr>
          <p:nvPr>
            <p:ph idx="1"/>
          </p:nvPr>
        </p:nvSpPr>
        <p:spPr>
          <a:xfrm>
            <a:off x="332105" y="1540510"/>
            <a:ext cx="11316335" cy="5044440"/>
          </a:xfrm>
          <a:pattFill prst="pct20">
            <a:fgClr>
              <a:schemeClr val="accent1"/>
            </a:fgClr>
            <a:bgClr>
              <a:schemeClr val="bg1"/>
            </a:bgClr>
          </a:pattFill>
        </p:spPr>
        <p:txBody>
          <a:bodyPr vert="horz">
            <a:normAutofit/>
          </a:bodyPr>
          <a:p>
            <a:pPr marL="0" marR="0" lvl="0" indent="0" algn="l" defTabSz="914400" rtl="0" fontAlgn="auto">
              <a:lnSpc>
                <a:spcPts val="3580"/>
              </a:lnSpc>
              <a:spcBef>
                <a:spcPts val="0"/>
              </a:spcBef>
              <a:spcAft>
                <a:spcPts val="0"/>
              </a:spcAft>
              <a:buClr>
                <a:schemeClr val="accent3"/>
              </a:buClr>
              <a:buSzPct val="95000"/>
              <a:buFont typeface="Wingdings 2" pitchFamily="18" charset="2"/>
              <a:buNone/>
              <a:defRPr/>
            </a:pPr>
            <a:r>
              <a:rPr kumimoji="0" lang="zh-CN" altLang="en-US" sz="2600" b="1" i="0" u="none" strike="noStrike" kern="1200" cap="none" spc="0" normalizeH="0" baseline="0" noProof="0" dirty="0" smtClean="0">
                <a:ln>
                  <a:noFill/>
                </a:ln>
                <a:solidFill>
                  <a:schemeClr val="tx1"/>
                </a:solidFill>
                <a:effectLst/>
                <a:uLnTx/>
                <a:uFillTx/>
                <a:latin typeface="+mn-lt"/>
                <a:ea typeface="+mn-ea"/>
                <a:cs typeface="+mn-cs"/>
              </a:rPr>
              <a:t>         </a:t>
            </a:r>
            <a:r>
              <a:rPr kumimoji="0" lang="zh-CN" altLang="zh-CN" b="1" i="0" u="none" strike="noStrike" kern="1200" cap="none" spc="0" normalizeH="0" baseline="0" noProof="0" dirty="0" smtClean="0">
                <a:ln>
                  <a:noFill/>
                </a:ln>
                <a:solidFill>
                  <a:srgbClr val="FF0000"/>
                </a:solidFill>
                <a:effectLst/>
                <a:uLnTx/>
                <a:uFillTx/>
                <a:latin typeface="微软雅黑" panose="020B0503020204020204" charset="-122"/>
                <a:ea typeface="微软雅黑" panose="020B0503020204020204" charset="-122"/>
                <a:cs typeface="+mn-cs"/>
              </a:rPr>
              <a:t>技术发明</a:t>
            </a:r>
            <a:r>
              <a:rPr kumimoji="0" lang="zh-CN" altLang="zh-CN" b="1" i="0" u="none" strike="noStrike" kern="1200" cap="none" spc="0" normalizeH="0" baseline="0" noProof="0" dirty="0" smtClean="0">
                <a:ln>
                  <a:noFill/>
                </a:ln>
                <a:solidFill>
                  <a:schemeClr val="tx1"/>
                </a:solidFill>
                <a:effectLst/>
                <a:uLnTx/>
                <a:uFillTx/>
                <a:latin typeface="微软雅黑" panose="020B0503020204020204" charset="-122"/>
                <a:ea typeface="微软雅黑" panose="020B0503020204020204" charset="-122"/>
                <a:cs typeface="+mn-cs"/>
              </a:rPr>
              <a:t>主要指技术与设计类的、以发明创造作品为主的项目，</a:t>
            </a:r>
            <a:r>
              <a:rPr kumimoji="0" lang="zh-CN" altLang="en-US" b="1" i="0" u="none" strike="noStrike" kern="1200" cap="none" spc="0" normalizeH="0" baseline="0" noProof="0" dirty="0" smtClean="0">
                <a:ln>
                  <a:noFill/>
                </a:ln>
                <a:solidFill>
                  <a:schemeClr val="tx1"/>
                </a:solidFill>
                <a:effectLst/>
                <a:uLnTx/>
                <a:uFillTx/>
                <a:latin typeface="微软雅黑" panose="020B0503020204020204" charset="-122"/>
                <a:ea typeface="微软雅黑" panose="020B0503020204020204" charset="-122"/>
                <a:cs typeface="+mn-cs"/>
              </a:rPr>
              <a:t>其</a:t>
            </a:r>
            <a:r>
              <a:rPr kumimoji="0" lang="zh-CN" altLang="zh-CN" b="1" i="0" u="none" strike="noStrike" kern="1200" cap="none" spc="0" normalizeH="0" baseline="0" noProof="0" dirty="0" smtClean="0">
                <a:ln>
                  <a:noFill/>
                </a:ln>
                <a:solidFill>
                  <a:schemeClr val="tx1"/>
                </a:solidFill>
                <a:effectLst/>
                <a:uLnTx/>
                <a:uFillTx/>
                <a:latin typeface="微软雅黑" panose="020B0503020204020204" charset="-122"/>
                <a:ea typeface="微软雅黑" panose="020B0503020204020204" charset="-122"/>
                <a:cs typeface="+mn-cs"/>
              </a:rPr>
              <a:t>研究论文的格式一般应包含以下内容</a:t>
            </a:r>
            <a:r>
              <a:rPr kumimoji="0" lang="en-US" altLang="zh-CN" b="1" i="0" u="none" strike="noStrike" kern="1200" cap="none" spc="0" normalizeH="0" baseline="0" noProof="0" dirty="0" smtClean="0">
                <a:ln>
                  <a:noFill/>
                </a:ln>
                <a:solidFill>
                  <a:schemeClr val="tx1"/>
                </a:solidFill>
                <a:effectLst/>
                <a:uLnTx/>
                <a:uFillTx/>
                <a:latin typeface="微软雅黑" panose="020B0503020204020204" charset="-122"/>
                <a:ea typeface="微软雅黑" panose="020B0503020204020204" charset="-122"/>
                <a:cs typeface="+mn-cs"/>
              </a:rPr>
              <a:t>:</a:t>
            </a:r>
            <a:endParaRPr kumimoji="0" lang="zh-CN" altLang="zh-CN" b="1" i="0" u="none" strike="noStrike" kern="1200" cap="none" spc="0" normalizeH="0" baseline="0" noProof="0" dirty="0" smtClean="0">
              <a:ln>
                <a:noFill/>
              </a:ln>
              <a:solidFill>
                <a:schemeClr val="tx1"/>
              </a:solidFill>
              <a:effectLst/>
              <a:uLnTx/>
              <a:uFillTx/>
              <a:latin typeface="微软雅黑" panose="020B0503020204020204" charset="-122"/>
              <a:ea typeface="微软雅黑" panose="020B0503020204020204" charset="-122"/>
              <a:cs typeface="+mn-cs"/>
            </a:endParaRPr>
          </a:p>
          <a:p>
            <a:pPr marL="0" marR="0" lvl="0" indent="0" algn="l" defTabSz="914400" rtl="0" fontAlgn="auto">
              <a:lnSpc>
                <a:spcPts val="3580"/>
              </a:lnSpc>
              <a:spcBef>
                <a:spcPts val="0"/>
              </a:spcBef>
              <a:spcAft>
                <a:spcPts val="0"/>
              </a:spcAft>
              <a:buClr>
                <a:schemeClr val="accent3"/>
              </a:buClr>
              <a:buSzPct val="95000"/>
              <a:buFont typeface="Wingdings 2"/>
              <a:buChar char=""/>
              <a:defRPr/>
            </a:pPr>
            <a:r>
              <a:rPr kumimoji="0" lang="zh-CN" altLang="zh-CN" b="1" i="0" u="none" strike="noStrike" kern="1200" cap="none" spc="0" normalizeH="0" baseline="0" noProof="0" dirty="0" smtClean="0">
                <a:ln>
                  <a:noFill/>
                </a:ln>
                <a:solidFill>
                  <a:srgbClr val="FF0000"/>
                </a:solidFill>
                <a:effectLst/>
                <a:uLnTx/>
                <a:uFillTx/>
                <a:latin typeface="微软雅黑" panose="020B0503020204020204" charset="-122"/>
                <a:ea typeface="微软雅黑" panose="020B0503020204020204" charset="-122"/>
                <a:cs typeface="+mn-cs"/>
              </a:rPr>
              <a:t>    （</a:t>
            </a:r>
            <a:r>
              <a:rPr kumimoji="0" lang="en-US" altLang="zh-CN" b="1" i="0" u="none" strike="noStrike" kern="1200" cap="none" spc="0" normalizeH="0" baseline="0" noProof="0" dirty="0" smtClean="0">
                <a:ln>
                  <a:noFill/>
                </a:ln>
                <a:solidFill>
                  <a:srgbClr val="FF0000"/>
                </a:solidFill>
                <a:effectLst/>
                <a:uLnTx/>
                <a:uFillTx/>
                <a:latin typeface="微软雅黑" panose="020B0503020204020204" charset="-122"/>
                <a:ea typeface="微软雅黑" panose="020B0503020204020204" charset="-122"/>
                <a:cs typeface="+mn-cs"/>
              </a:rPr>
              <a:t>1</a:t>
            </a:r>
            <a:r>
              <a:rPr kumimoji="0" lang="zh-CN" altLang="en-US" b="1" i="0" u="none" strike="noStrike" kern="1200" cap="none" spc="0" normalizeH="0" baseline="0" noProof="0" dirty="0" smtClean="0">
                <a:ln>
                  <a:noFill/>
                </a:ln>
                <a:solidFill>
                  <a:srgbClr val="FF0000"/>
                </a:solidFill>
                <a:effectLst/>
                <a:uLnTx/>
                <a:uFillTx/>
                <a:latin typeface="微软雅黑" panose="020B0503020204020204" charset="-122"/>
                <a:ea typeface="微软雅黑" panose="020B0503020204020204" charset="-122"/>
                <a:cs typeface="+mn-cs"/>
              </a:rPr>
              <a:t>）</a:t>
            </a:r>
            <a:r>
              <a:rPr kumimoji="0" lang="zh-CN" altLang="zh-CN" b="1" i="0" u="none" strike="noStrike" kern="1200" cap="none" spc="0" normalizeH="0" baseline="0" noProof="0" dirty="0" smtClean="0">
                <a:ln>
                  <a:noFill/>
                </a:ln>
                <a:solidFill>
                  <a:srgbClr val="FF0000"/>
                </a:solidFill>
                <a:effectLst/>
                <a:uLnTx/>
                <a:uFillTx/>
                <a:latin typeface="微软雅黑" panose="020B0503020204020204" charset="-122"/>
                <a:ea typeface="微软雅黑" panose="020B0503020204020204" charset="-122"/>
                <a:cs typeface="+mn-cs"/>
              </a:rPr>
              <a:t>技术发明的目的</a:t>
            </a:r>
            <a:r>
              <a:rPr kumimoji="0" lang="zh-CN" altLang="zh-CN" b="1" i="0" u="none" strike="noStrike" kern="1200" cap="none" spc="0" normalizeH="0" baseline="0" noProof="0" dirty="0" smtClean="0">
                <a:ln>
                  <a:noFill/>
                </a:ln>
                <a:solidFill>
                  <a:schemeClr val="tx1"/>
                </a:solidFill>
                <a:effectLst/>
                <a:uLnTx/>
                <a:uFillTx/>
                <a:latin typeface="微软雅黑" panose="020B0503020204020204" charset="-122"/>
                <a:ea typeface="微软雅黑" panose="020B0503020204020204" charset="-122"/>
                <a:cs typeface="+mn-cs"/>
              </a:rPr>
              <a:t>：</a:t>
            </a:r>
            <a:r>
              <a:rPr kumimoji="0" lang="zh-CN" altLang="zh-CN" b="1" i="0" u="none" strike="noStrike" kern="1200" cap="none" spc="0" normalizeH="0" baseline="0" noProof="0" dirty="0" smtClean="0">
                <a:ln>
                  <a:noFill/>
                </a:ln>
                <a:solidFill>
                  <a:srgbClr val="0F16A1"/>
                </a:solidFill>
                <a:effectLst/>
                <a:uLnTx/>
                <a:uFillTx/>
                <a:latin typeface="微软雅黑" panose="020B0503020204020204" charset="-122"/>
                <a:ea typeface="微软雅黑" panose="020B0503020204020204" charset="-122"/>
                <a:cs typeface="+mn-cs"/>
              </a:rPr>
              <a:t>作者的技术发明想达到什么目的或者想通过发明解决日常生活中或者科学技术中的什么问题？</a:t>
            </a:r>
            <a:endParaRPr kumimoji="0" lang="zh-CN" altLang="zh-CN" b="1" i="0" u="none" strike="noStrike" kern="1200" cap="none" spc="0" normalizeH="0" baseline="0" noProof="0" dirty="0" smtClean="0">
              <a:ln>
                <a:noFill/>
              </a:ln>
              <a:solidFill>
                <a:srgbClr val="0F16A1"/>
              </a:solidFill>
              <a:effectLst/>
              <a:uLnTx/>
              <a:uFillTx/>
              <a:latin typeface="微软雅黑" panose="020B0503020204020204" charset="-122"/>
              <a:ea typeface="微软雅黑" panose="020B0503020204020204" charset="-122"/>
              <a:cs typeface="+mn-cs"/>
            </a:endParaRPr>
          </a:p>
          <a:p>
            <a:pPr marL="274320" marR="0" lvl="0" indent="-274320" algn="l" defTabSz="914400" rtl="0" fontAlgn="auto">
              <a:lnSpc>
                <a:spcPts val="3580"/>
              </a:lnSpc>
              <a:spcBef>
                <a:spcPct val="20000"/>
              </a:spcBef>
              <a:spcAft>
                <a:spcPts val="0"/>
              </a:spcAft>
              <a:buClr>
                <a:schemeClr val="accent3"/>
              </a:buClr>
              <a:buSzPct val="95000"/>
              <a:buFont typeface="Wingdings 2"/>
              <a:buChar char=""/>
              <a:defRPr/>
            </a:pPr>
            <a:r>
              <a:rPr kumimoji="0" lang="zh-CN" altLang="zh-CN" b="1" i="0" u="none" strike="noStrike" kern="1200" cap="none" spc="0" normalizeH="0" baseline="0" noProof="0" dirty="0" smtClean="0">
                <a:ln>
                  <a:noFill/>
                </a:ln>
                <a:solidFill>
                  <a:srgbClr val="FF0000"/>
                </a:solidFill>
                <a:effectLst/>
                <a:uLnTx/>
                <a:uFillTx/>
                <a:latin typeface="微软雅黑" panose="020B0503020204020204" charset="-122"/>
                <a:ea typeface="微软雅黑" panose="020B0503020204020204" charset="-122"/>
                <a:cs typeface="+mn-cs"/>
              </a:rPr>
              <a:t>    （</a:t>
            </a:r>
            <a:r>
              <a:rPr kumimoji="0" lang="en-US" altLang="zh-CN" b="1" i="0" u="none" strike="noStrike" kern="1200" cap="none" spc="0" normalizeH="0" baseline="0" noProof="0" dirty="0" smtClean="0">
                <a:ln>
                  <a:noFill/>
                </a:ln>
                <a:solidFill>
                  <a:srgbClr val="FF0000"/>
                </a:solidFill>
                <a:effectLst/>
                <a:uLnTx/>
                <a:uFillTx/>
                <a:latin typeface="微软雅黑" panose="020B0503020204020204" charset="-122"/>
                <a:ea typeface="微软雅黑" panose="020B0503020204020204" charset="-122"/>
                <a:cs typeface="+mn-cs"/>
              </a:rPr>
              <a:t>2</a:t>
            </a:r>
            <a:r>
              <a:rPr kumimoji="0" lang="zh-CN" altLang="zh-CN" b="1" i="0" u="none" strike="noStrike" kern="1200" cap="none" spc="0" normalizeH="0" baseline="0" noProof="0" dirty="0" smtClean="0">
                <a:ln>
                  <a:noFill/>
                </a:ln>
                <a:solidFill>
                  <a:srgbClr val="FF0000"/>
                </a:solidFill>
                <a:effectLst/>
                <a:uLnTx/>
                <a:uFillTx/>
                <a:latin typeface="微软雅黑" panose="020B0503020204020204" charset="-122"/>
                <a:ea typeface="微软雅黑" panose="020B0503020204020204" charset="-122"/>
                <a:cs typeface="+mn-cs"/>
              </a:rPr>
              <a:t>）技术发明的设计思路：</a:t>
            </a:r>
            <a:r>
              <a:rPr kumimoji="0" lang="zh-CN" altLang="zh-CN" b="1" i="0" u="none" strike="noStrike" kern="1200" cap="none" spc="0" normalizeH="0" baseline="0" noProof="0" dirty="0" smtClean="0">
                <a:ln>
                  <a:noFill/>
                </a:ln>
                <a:solidFill>
                  <a:schemeClr val="tx1"/>
                </a:solidFill>
                <a:effectLst/>
                <a:uLnTx/>
                <a:uFillTx/>
                <a:latin typeface="微软雅黑" panose="020B0503020204020204" charset="-122"/>
                <a:ea typeface="微软雅黑" panose="020B0503020204020204" charset="-122"/>
                <a:cs typeface="+mn-cs"/>
              </a:rPr>
              <a:t>作者围绕想要解决的问题或者要设计的产品，做过哪些调查和研究。在此基础上，作者提出了什么样的解决方案或创意。</a:t>
            </a:r>
            <a:endParaRPr kumimoji="0" lang="zh-CN" altLang="zh-CN" b="1" i="0" u="none" strike="noStrike" kern="1200" cap="none" spc="0" normalizeH="0" baseline="0" noProof="0" dirty="0" smtClean="0">
              <a:ln>
                <a:noFill/>
              </a:ln>
              <a:solidFill>
                <a:schemeClr val="tx1"/>
              </a:solidFill>
              <a:effectLst/>
              <a:uLnTx/>
              <a:uFillTx/>
              <a:latin typeface="微软雅黑" panose="020B0503020204020204" charset="-122"/>
              <a:ea typeface="微软雅黑" panose="020B0503020204020204" charset="-122"/>
              <a:cs typeface="+mn-cs"/>
            </a:endParaRPr>
          </a:p>
          <a:p>
            <a:pPr marL="274320" marR="0" lvl="0" indent="-274320" algn="l" defTabSz="914400" rtl="0" fontAlgn="auto">
              <a:lnSpc>
                <a:spcPts val="3580"/>
              </a:lnSpc>
              <a:spcBef>
                <a:spcPct val="20000"/>
              </a:spcBef>
              <a:spcAft>
                <a:spcPts val="0"/>
              </a:spcAft>
              <a:buClr>
                <a:schemeClr val="accent3"/>
              </a:buClr>
              <a:buSzPct val="95000"/>
              <a:buFont typeface="Wingdings 2"/>
              <a:buChar char=""/>
              <a:defRPr/>
            </a:pPr>
            <a:r>
              <a:rPr kumimoji="0" lang="zh-CN" altLang="zh-CN" b="1" i="0" u="none" strike="noStrike" kern="1200" cap="none" spc="0" normalizeH="0" baseline="0" noProof="0" dirty="0" smtClean="0">
                <a:ln>
                  <a:noFill/>
                </a:ln>
                <a:solidFill>
                  <a:srgbClr val="FF0000"/>
                </a:solidFill>
                <a:effectLst/>
                <a:uLnTx/>
                <a:uFillTx/>
                <a:latin typeface="微软雅黑" panose="020B0503020204020204" charset="-122"/>
                <a:ea typeface="微软雅黑" panose="020B0503020204020204" charset="-122"/>
                <a:cs typeface="+mn-cs"/>
              </a:rPr>
              <a:t>    （</a:t>
            </a:r>
            <a:r>
              <a:rPr kumimoji="0" lang="en-US" altLang="zh-CN" b="1" i="0" u="none" strike="noStrike" kern="1200" cap="none" spc="0" normalizeH="0" baseline="0" noProof="0" dirty="0" smtClean="0">
                <a:ln>
                  <a:noFill/>
                </a:ln>
                <a:solidFill>
                  <a:srgbClr val="FF0000"/>
                </a:solidFill>
                <a:effectLst/>
                <a:uLnTx/>
                <a:uFillTx/>
                <a:latin typeface="微软雅黑" panose="020B0503020204020204" charset="-122"/>
                <a:ea typeface="微软雅黑" panose="020B0503020204020204" charset="-122"/>
                <a:cs typeface="+mn-cs"/>
              </a:rPr>
              <a:t>3</a:t>
            </a:r>
            <a:r>
              <a:rPr kumimoji="0" lang="zh-CN" altLang="zh-CN" b="1" i="0" u="none" strike="noStrike" kern="1200" cap="none" spc="0" normalizeH="0" baseline="0" noProof="0" dirty="0" smtClean="0">
                <a:ln>
                  <a:noFill/>
                </a:ln>
                <a:solidFill>
                  <a:srgbClr val="FF0000"/>
                </a:solidFill>
                <a:effectLst/>
                <a:uLnTx/>
                <a:uFillTx/>
                <a:latin typeface="微软雅黑" panose="020B0503020204020204" charset="-122"/>
                <a:ea typeface="微软雅黑" panose="020B0503020204020204" charset="-122"/>
                <a:cs typeface="+mn-cs"/>
              </a:rPr>
              <a:t>）研制过程：</a:t>
            </a:r>
            <a:r>
              <a:rPr kumimoji="0" lang="zh-CN" altLang="zh-CN" b="1" i="0" u="none" strike="noStrike" kern="1200" cap="none" spc="0" normalizeH="0" baseline="0" noProof="0" dirty="0" smtClean="0">
                <a:ln>
                  <a:noFill/>
                </a:ln>
                <a:solidFill>
                  <a:srgbClr val="0F16A1"/>
                </a:solidFill>
                <a:effectLst/>
                <a:uLnTx/>
                <a:uFillTx/>
                <a:latin typeface="微软雅黑" panose="020B0503020204020204" charset="-122"/>
                <a:ea typeface="微软雅黑" panose="020B0503020204020204" charset="-122"/>
                <a:cs typeface="+mn-cs"/>
              </a:rPr>
              <a:t>作者完成设计方案，制作一个模型进行测试，并且不断修改，完善，最终的取得成果的过程。</a:t>
            </a:r>
            <a:endParaRPr kumimoji="0" lang="zh-CN" altLang="zh-CN" b="1" i="0" u="none" strike="noStrike" kern="1200" cap="none" spc="0" normalizeH="0" baseline="0" noProof="0" dirty="0" smtClean="0">
              <a:ln>
                <a:noFill/>
              </a:ln>
              <a:solidFill>
                <a:srgbClr val="0F16A1"/>
              </a:solidFill>
              <a:effectLst/>
              <a:uLnTx/>
              <a:uFillTx/>
              <a:latin typeface="微软雅黑" panose="020B0503020204020204" charset="-122"/>
              <a:ea typeface="微软雅黑" panose="020B0503020204020204" charset="-122"/>
              <a:cs typeface="+mn-cs"/>
            </a:endParaRPr>
          </a:p>
          <a:p>
            <a:pPr marL="274320" marR="0" lvl="0" indent="-274320" algn="l" defTabSz="914400" rtl="0" fontAlgn="auto">
              <a:lnSpc>
                <a:spcPts val="3580"/>
              </a:lnSpc>
              <a:spcBef>
                <a:spcPct val="20000"/>
              </a:spcBef>
              <a:spcAft>
                <a:spcPts val="0"/>
              </a:spcAft>
              <a:buClr>
                <a:schemeClr val="accent3"/>
              </a:buClr>
              <a:buSzPct val="95000"/>
              <a:buFont typeface="Wingdings 2"/>
              <a:buChar char=""/>
              <a:defRPr/>
            </a:pPr>
            <a:r>
              <a:rPr kumimoji="0" lang="zh-CN" altLang="zh-CN" b="1" i="0" u="none" strike="noStrike" kern="1200" cap="none" spc="0" normalizeH="0" baseline="0" noProof="0" dirty="0" smtClean="0">
                <a:ln>
                  <a:noFill/>
                </a:ln>
                <a:solidFill>
                  <a:srgbClr val="FF0000"/>
                </a:solidFill>
                <a:effectLst/>
                <a:uLnTx/>
                <a:uFillTx/>
                <a:latin typeface="微软雅黑" panose="020B0503020204020204" charset="-122"/>
                <a:ea typeface="微软雅黑" panose="020B0503020204020204" charset="-122"/>
                <a:cs typeface="+mn-cs"/>
              </a:rPr>
              <a:t>    （</a:t>
            </a:r>
            <a:r>
              <a:rPr kumimoji="0" lang="en-US" altLang="zh-CN" b="1" i="0" u="none" strike="noStrike" kern="1200" cap="none" spc="0" normalizeH="0" baseline="0" noProof="0" dirty="0" smtClean="0">
                <a:ln>
                  <a:noFill/>
                </a:ln>
                <a:solidFill>
                  <a:srgbClr val="FF0000"/>
                </a:solidFill>
                <a:effectLst/>
                <a:uLnTx/>
                <a:uFillTx/>
                <a:latin typeface="微软雅黑" panose="020B0503020204020204" charset="-122"/>
                <a:ea typeface="微软雅黑" panose="020B0503020204020204" charset="-122"/>
                <a:cs typeface="+mn-cs"/>
              </a:rPr>
              <a:t>4</a:t>
            </a:r>
            <a:r>
              <a:rPr kumimoji="0" lang="zh-CN" altLang="zh-CN" b="1" i="0" u="none" strike="noStrike" kern="1200" cap="none" spc="0" normalizeH="0" baseline="0" noProof="0" dirty="0" smtClean="0">
                <a:ln>
                  <a:noFill/>
                </a:ln>
                <a:solidFill>
                  <a:srgbClr val="FF0000"/>
                </a:solidFill>
                <a:effectLst/>
                <a:uLnTx/>
                <a:uFillTx/>
                <a:latin typeface="微软雅黑" panose="020B0503020204020204" charset="-122"/>
                <a:ea typeface="微软雅黑" panose="020B0503020204020204" charset="-122"/>
                <a:cs typeface="+mn-cs"/>
              </a:rPr>
              <a:t>）发明的基本结构和基本工作原理。</a:t>
            </a:r>
            <a:endParaRPr kumimoji="0" lang="zh-CN" altLang="zh-CN" b="1" i="0" u="none" strike="noStrike" kern="1200" cap="none" spc="0" normalizeH="0" baseline="0" noProof="0" dirty="0" smtClean="0">
              <a:ln>
                <a:noFill/>
              </a:ln>
              <a:solidFill>
                <a:srgbClr val="FF0000"/>
              </a:solidFill>
              <a:effectLst/>
              <a:uLnTx/>
              <a:uFillTx/>
              <a:latin typeface="微软雅黑" panose="020B0503020204020204" charset="-122"/>
              <a:ea typeface="微软雅黑" panose="020B0503020204020204" charset="-122"/>
              <a:cs typeface="+mn-cs"/>
            </a:endParaRPr>
          </a:p>
          <a:p>
            <a:pPr marL="274320" marR="0" lvl="0" indent="-274320" algn="l" defTabSz="914400" rtl="0" fontAlgn="auto">
              <a:lnSpc>
                <a:spcPts val="3580"/>
              </a:lnSpc>
              <a:spcBef>
                <a:spcPct val="20000"/>
              </a:spcBef>
              <a:spcAft>
                <a:spcPts val="0"/>
              </a:spcAft>
              <a:buClr>
                <a:schemeClr val="accent3"/>
              </a:buClr>
              <a:buSzPct val="95000"/>
              <a:buFont typeface="Wingdings 2"/>
              <a:buChar char=""/>
              <a:defRPr/>
            </a:pPr>
            <a:r>
              <a:rPr kumimoji="0" lang="zh-CN" altLang="zh-CN" b="1" i="0" u="none" strike="noStrike" kern="1200" cap="none" spc="0" normalizeH="0" baseline="0" noProof="0" dirty="0" smtClean="0">
                <a:ln>
                  <a:noFill/>
                </a:ln>
                <a:solidFill>
                  <a:srgbClr val="FF0000"/>
                </a:solidFill>
                <a:effectLst/>
                <a:uLnTx/>
                <a:uFillTx/>
                <a:latin typeface="微软雅黑" panose="020B0503020204020204" charset="-122"/>
                <a:ea typeface="微软雅黑" panose="020B0503020204020204" charset="-122"/>
                <a:cs typeface="+mn-cs"/>
              </a:rPr>
              <a:t>    （</a:t>
            </a:r>
            <a:r>
              <a:rPr kumimoji="0" lang="en-US" altLang="zh-CN" b="1" i="0" u="none" strike="noStrike" kern="1200" cap="none" spc="0" normalizeH="0" baseline="0" noProof="0" dirty="0" smtClean="0">
                <a:ln>
                  <a:noFill/>
                </a:ln>
                <a:solidFill>
                  <a:srgbClr val="FF0000"/>
                </a:solidFill>
                <a:effectLst/>
                <a:uLnTx/>
                <a:uFillTx/>
                <a:latin typeface="微软雅黑" panose="020B0503020204020204" charset="-122"/>
                <a:ea typeface="微软雅黑" panose="020B0503020204020204" charset="-122"/>
                <a:cs typeface="+mn-cs"/>
              </a:rPr>
              <a:t>5</a:t>
            </a:r>
            <a:r>
              <a:rPr kumimoji="0" lang="zh-CN" altLang="zh-CN" b="1" i="0" u="none" strike="noStrike" kern="1200" cap="none" spc="0" normalizeH="0" baseline="0" noProof="0" dirty="0" smtClean="0">
                <a:ln>
                  <a:noFill/>
                </a:ln>
                <a:solidFill>
                  <a:srgbClr val="FF0000"/>
                </a:solidFill>
                <a:effectLst/>
                <a:uLnTx/>
                <a:uFillTx/>
                <a:latin typeface="微软雅黑" panose="020B0503020204020204" charset="-122"/>
                <a:ea typeface="微软雅黑" panose="020B0503020204020204" charset="-122"/>
                <a:cs typeface="+mn-cs"/>
              </a:rPr>
              <a:t>）实物图片及演示过程</a:t>
            </a:r>
            <a:endParaRPr kumimoji="0" lang="zh-CN" altLang="zh-CN" b="1" i="0" u="none" strike="noStrike" kern="1200" cap="none" spc="0" normalizeH="0" baseline="0" noProof="0" dirty="0" smtClean="0">
              <a:ln>
                <a:noFill/>
              </a:ln>
              <a:solidFill>
                <a:srgbClr val="FF0000"/>
              </a:solidFill>
              <a:effectLst/>
              <a:uLnTx/>
              <a:uFillTx/>
              <a:latin typeface="微软雅黑" panose="020B0503020204020204" charset="-122"/>
              <a:ea typeface="微软雅黑" panose="020B0503020204020204" charset="-122"/>
              <a:cs typeface="+mn-cs"/>
            </a:endParaRP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22580" y="205740"/>
            <a:ext cx="7081520" cy="863600"/>
          </a:xfrm>
          <a:pattFill prst="pct20">
            <a:fgClr>
              <a:schemeClr val="accent1"/>
            </a:fgClr>
            <a:bgClr>
              <a:schemeClr val="bg1"/>
            </a:bgClr>
          </a:pattFill>
        </p:spPr>
        <p:txBody>
          <a:bodyPr/>
          <a:p>
            <a:r>
              <a:rPr lang="en-US" altLang="zh-CN" sz="3200" b="1" dirty="0">
                <a:latin typeface="微软雅黑" panose="020B0503020204020204" charset="-122"/>
                <a:ea typeface="微软雅黑" panose="020B0503020204020204" charset="-122"/>
                <a:sym typeface="+mn-ea"/>
              </a:rPr>
              <a:t>6.3</a:t>
            </a:r>
            <a:r>
              <a:rPr lang="zh-CN" altLang="en-US" sz="3200" b="1" dirty="0">
                <a:latin typeface="微软雅黑" panose="020B0503020204020204" charset="-122"/>
                <a:ea typeface="微软雅黑" panose="020B0503020204020204" charset="-122"/>
                <a:sym typeface="+mn-ea"/>
              </a:rPr>
              <a:t>小学生科学研究类研究</a:t>
            </a:r>
            <a:r>
              <a:rPr lang="zh-CN" altLang="zh-CN" sz="3200" b="1" dirty="0">
                <a:latin typeface="微软雅黑" panose="020B0503020204020204" charset="-122"/>
                <a:ea typeface="微软雅黑" panose="020B0503020204020204" charset="-122"/>
                <a:sym typeface="+mn-ea"/>
              </a:rPr>
              <a:t>论文</a:t>
            </a:r>
            <a:endParaRPr lang="zh-CN" altLang="en-US" sz="3200" b="1">
              <a:latin typeface="微软雅黑" panose="020B0503020204020204" charset="-122"/>
              <a:ea typeface="微软雅黑" panose="020B0503020204020204" charset="-122"/>
            </a:endParaRPr>
          </a:p>
        </p:txBody>
      </p:sp>
      <p:sp>
        <p:nvSpPr>
          <p:cNvPr id="6" name="文本框 5"/>
          <p:cNvSpPr txBox="1"/>
          <p:nvPr/>
        </p:nvSpPr>
        <p:spPr>
          <a:xfrm>
            <a:off x="160655" y="1374140"/>
            <a:ext cx="11875770" cy="5044440"/>
          </a:xfrm>
          <a:prstGeom prst="rect">
            <a:avLst/>
          </a:prstGeom>
          <a:pattFill prst="pct20">
            <a:fgClr>
              <a:schemeClr val="accent1"/>
            </a:fgClr>
            <a:bgClr>
              <a:schemeClr val="bg1"/>
            </a:bgClr>
          </a:pattFill>
        </p:spPr>
        <p:txBody>
          <a:bodyPr wrap="square" rtlCol="0" anchor="t">
            <a:spAutoFit/>
          </a:bodyPr>
          <a:p>
            <a:pPr marL="274320" marR="0" lvl="0" indent="0" algn="l" defTabSz="914400" rtl="0" fontAlgn="auto">
              <a:lnSpc>
                <a:spcPts val="3900"/>
              </a:lnSpc>
              <a:spcBef>
                <a:spcPts val="0"/>
              </a:spcBef>
              <a:spcAft>
                <a:spcPts val="0"/>
              </a:spcAft>
              <a:buClr>
                <a:schemeClr val="accent3"/>
              </a:buClr>
              <a:buSzPct val="95000"/>
              <a:buFont typeface="Wingdings 2" pitchFamily="18" charset="2"/>
              <a:buNone/>
              <a:defRPr/>
            </a:pPr>
            <a:r>
              <a:rPr lang="en-US" altLang="zh-CN" sz="2200" b="1" noProof="0" dirty="0" smtClean="0">
                <a:ln>
                  <a:noFill/>
                </a:ln>
                <a:solidFill>
                  <a:srgbClr val="FF0000"/>
                </a:solidFill>
                <a:effectLst/>
                <a:uLnTx/>
                <a:uFillTx/>
                <a:latin typeface="微软雅黑" panose="020B0503020204020204" charset="-122"/>
                <a:ea typeface="微软雅黑" panose="020B0503020204020204" charset="-122"/>
                <a:sym typeface="+mn-ea"/>
              </a:rPr>
              <a:t>       </a:t>
            </a:r>
            <a:r>
              <a:rPr lang="zh-CN" altLang="zh-CN" sz="2200" b="1" noProof="0" dirty="0" smtClean="0">
                <a:ln>
                  <a:noFill/>
                </a:ln>
                <a:solidFill>
                  <a:srgbClr val="FF0000"/>
                </a:solidFill>
                <a:effectLst/>
                <a:uLnTx/>
                <a:uFillTx/>
                <a:latin typeface="微软雅黑" panose="020B0503020204020204" charset="-122"/>
                <a:ea typeface="微软雅黑" panose="020B0503020204020204" charset="-122"/>
                <a:sym typeface="+mn-ea"/>
              </a:rPr>
              <a:t>科学研究</a:t>
            </a:r>
            <a:r>
              <a:rPr lang="zh-CN" altLang="zh-CN" sz="2200" b="1" noProof="0" dirty="0" smtClean="0">
                <a:ln>
                  <a:noFill/>
                </a:ln>
                <a:effectLst/>
                <a:uLnTx/>
                <a:uFillTx/>
                <a:latin typeface="微软雅黑" panose="020B0503020204020204" charset="-122"/>
                <a:ea typeface="微软雅黑" panose="020B0503020204020204" charset="-122"/>
                <a:sym typeface="+mn-ea"/>
              </a:rPr>
              <a:t>主要指以实验、调查、观察等研究手段为主的项目，</a:t>
            </a:r>
            <a:r>
              <a:rPr lang="zh-CN" altLang="en-US" sz="2200" b="1" noProof="0" dirty="0" smtClean="0">
                <a:ln>
                  <a:noFill/>
                </a:ln>
                <a:effectLst/>
                <a:uLnTx/>
                <a:uFillTx/>
                <a:latin typeface="微软雅黑" panose="020B0503020204020204" charset="-122"/>
                <a:ea typeface="微软雅黑" panose="020B0503020204020204" charset="-122"/>
                <a:sym typeface="+mn-ea"/>
              </a:rPr>
              <a:t>其</a:t>
            </a:r>
            <a:r>
              <a:rPr lang="zh-CN" altLang="zh-CN" sz="2200" b="1" noProof="0" dirty="0" smtClean="0">
                <a:ln>
                  <a:noFill/>
                </a:ln>
                <a:effectLst/>
                <a:uLnTx/>
                <a:uFillTx/>
                <a:latin typeface="微软雅黑" panose="020B0503020204020204" charset="-122"/>
                <a:ea typeface="微软雅黑" panose="020B0503020204020204" charset="-122"/>
                <a:sym typeface="+mn-ea"/>
              </a:rPr>
              <a:t>研究论文的格式一般应包含以下内容</a:t>
            </a:r>
            <a:r>
              <a:rPr lang="en-US" altLang="zh-CN" sz="2200" b="1" noProof="0" dirty="0" smtClean="0">
                <a:ln>
                  <a:noFill/>
                </a:ln>
                <a:effectLst/>
                <a:uLnTx/>
                <a:uFillTx/>
                <a:latin typeface="微软雅黑" panose="020B0503020204020204" charset="-122"/>
                <a:ea typeface="微软雅黑" panose="020B0503020204020204" charset="-122"/>
                <a:sym typeface="+mn-ea"/>
              </a:rPr>
              <a:t>:</a:t>
            </a:r>
            <a:endParaRPr kumimoji="0" lang="zh-CN" altLang="zh-CN" sz="2200" b="1" i="0" u="none" strike="noStrike" kern="1200" cap="none" spc="0" normalizeH="0" baseline="0" noProof="0" dirty="0" smtClean="0">
              <a:ln>
                <a:noFill/>
              </a:ln>
              <a:solidFill>
                <a:schemeClr val="tx1"/>
              </a:solidFill>
              <a:effectLst/>
              <a:uLnTx/>
              <a:uFillTx/>
              <a:latin typeface="微软雅黑" panose="020B0503020204020204" charset="-122"/>
              <a:ea typeface="微软雅黑" panose="020B0503020204020204" charset="-122"/>
              <a:cs typeface="+mn-cs"/>
            </a:endParaRPr>
          </a:p>
          <a:p>
            <a:pPr marL="274320" marR="0" lvl="0" indent="0" algn="l" defTabSz="914400" rtl="0" fontAlgn="auto">
              <a:lnSpc>
                <a:spcPts val="3900"/>
              </a:lnSpc>
              <a:spcBef>
                <a:spcPts val="0"/>
              </a:spcBef>
              <a:spcAft>
                <a:spcPts val="0"/>
              </a:spcAft>
              <a:buClr>
                <a:schemeClr val="accent3"/>
              </a:buClr>
              <a:buSzPct val="95000"/>
              <a:buFont typeface="Wingdings 2"/>
              <a:buNone/>
              <a:defRPr/>
            </a:pPr>
            <a:r>
              <a:rPr lang="zh-CN" altLang="zh-CN" sz="2200" b="1" noProof="0" dirty="0" smtClean="0">
                <a:ln>
                  <a:noFill/>
                </a:ln>
                <a:solidFill>
                  <a:srgbClr val="FF0000"/>
                </a:solidFill>
                <a:effectLst/>
                <a:uLnTx/>
                <a:uFillTx/>
                <a:latin typeface="微软雅黑" panose="020B0503020204020204" charset="-122"/>
                <a:ea typeface="微软雅黑" panose="020B0503020204020204" charset="-122"/>
                <a:sym typeface="+mn-ea"/>
              </a:rPr>
              <a:t>     （</a:t>
            </a:r>
            <a:r>
              <a:rPr lang="en-US" altLang="zh-CN" sz="2200" b="1" noProof="0" dirty="0" smtClean="0">
                <a:ln>
                  <a:noFill/>
                </a:ln>
                <a:solidFill>
                  <a:srgbClr val="FF0000"/>
                </a:solidFill>
                <a:effectLst/>
                <a:uLnTx/>
                <a:uFillTx/>
                <a:latin typeface="微软雅黑" panose="020B0503020204020204" charset="-122"/>
                <a:ea typeface="微软雅黑" panose="020B0503020204020204" charset="-122"/>
                <a:sym typeface="+mn-ea"/>
              </a:rPr>
              <a:t>1</a:t>
            </a:r>
            <a:r>
              <a:rPr lang="zh-CN" altLang="zh-CN" sz="2200" b="1" noProof="0" dirty="0" smtClean="0">
                <a:ln>
                  <a:noFill/>
                </a:ln>
                <a:solidFill>
                  <a:srgbClr val="FF0000"/>
                </a:solidFill>
                <a:effectLst/>
                <a:uLnTx/>
                <a:uFillTx/>
                <a:latin typeface="微软雅黑" panose="020B0503020204020204" charset="-122"/>
                <a:ea typeface="微软雅黑" panose="020B0503020204020204" charset="-122"/>
                <a:sym typeface="+mn-ea"/>
              </a:rPr>
              <a:t>）研究的问题：</a:t>
            </a:r>
            <a:r>
              <a:rPr lang="zh-CN" altLang="zh-CN" sz="2200" b="1" noProof="0" dirty="0" smtClean="0">
                <a:ln>
                  <a:noFill/>
                </a:ln>
                <a:solidFill>
                  <a:srgbClr val="0F16A1"/>
                </a:solidFill>
                <a:effectLst/>
                <a:uLnTx/>
                <a:uFillTx/>
                <a:latin typeface="微软雅黑" panose="020B0503020204020204" charset="-122"/>
                <a:ea typeface="微软雅黑" panose="020B0503020204020204" charset="-122"/>
                <a:sym typeface="+mn-ea"/>
              </a:rPr>
              <a:t>简单说明要进行研究探讨的问题是什么？</a:t>
            </a:r>
            <a:endParaRPr kumimoji="0" lang="zh-CN" altLang="zh-CN" sz="2200" b="1" i="0" u="none" strike="noStrike" kern="1200" cap="none" spc="0" normalizeH="0" baseline="0" noProof="0" dirty="0" smtClean="0">
              <a:ln>
                <a:noFill/>
              </a:ln>
              <a:solidFill>
                <a:srgbClr val="0F16A1"/>
              </a:solidFill>
              <a:effectLst/>
              <a:uLnTx/>
              <a:uFillTx/>
              <a:latin typeface="微软雅黑" panose="020B0503020204020204" charset="-122"/>
              <a:ea typeface="微软雅黑" panose="020B0503020204020204" charset="-122"/>
              <a:cs typeface="+mn-cs"/>
              <a:sym typeface="+mn-ea"/>
            </a:endParaRPr>
          </a:p>
          <a:p>
            <a:pPr marL="274320" marR="0" lvl="0" indent="0" algn="l" defTabSz="914400" rtl="0" fontAlgn="auto">
              <a:lnSpc>
                <a:spcPts val="3900"/>
              </a:lnSpc>
              <a:spcBef>
                <a:spcPts val="0"/>
              </a:spcBef>
              <a:spcAft>
                <a:spcPts val="0"/>
              </a:spcAft>
              <a:buClr>
                <a:schemeClr val="accent3"/>
              </a:buClr>
              <a:buSzPct val="95000"/>
              <a:buFont typeface="Wingdings 2"/>
              <a:buNone/>
              <a:defRPr/>
            </a:pPr>
            <a:r>
              <a:rPr lang="zh-CN" altLang="zh-CN" sz="2200" b="1" noProof="0" dirty="0" smtClean="0">
                <a:ln>
                  <a:noFill/>
                </a:ln>
                <a:solidFill>
                  <a:srgbClr val="FF0000"/>
                </a:solidFill>
                <a:effectLst/>
                <a:uLnTx/>
                <a:uFillTx/>
                <a:latin typeface="微软雅黑" panose="020B0503020204020204" charset="-122"/>
                <a:ea typeface="微软雅黑" panose="020B0503020204020204" charset="-122"/>
                <a:sym typeface="+mn-ea"/>
              </a:rPr>
              <a:t>     （</a:t>
            </a:r>
            <a:r>
              <a:rPr lang="en-US" altLang="zh-CN" sz="2200" b="1" noProof="0" dirty="0" smtClean="0">
                <a:ln>
                  <a:noFill/>
                </a:ln>
                <a:solidFill>
                  <a:srgbClr val="FF0000"/>
                </a:solidFill>
                <a:effectLst/>
                <a:uLnTx/>
                <a:uFillTx/>
                <a:latin typeface="微软雅黑" panose="020B0503020204020204" charset="-122"/>
                <a:ea typeface="微软雅黑" panose="020B0503020204020204" charset="-122"/>
                <a:sym typeface="+mn-ea"/>
              </a:rPr>
              <a:t>2</a:t>
            </a:r>
            <a:r>
              <a:rPr lang="zh-CN" altLang="zh-CN" sz="2200" b="1" noProof="0" dirty="0" smtClean="0">
                <a:ln>
                  <a:noFill/>
                </a:ln>
                <a:solidFill>
                  <a:srgbClr val="FF0000"/>
                </a:solidFill>
                <a:effectLst/>
                <a:uLnTx/>
                <a:uFillTx/>
                <a:latin typeface="微软雅黑" panose="020B0503020204020204" charset="-122"/>
                <a:ea typeface="微软雅黑" panose="020B0503020204020204" charset="-122"/>
                <a:sym typeface="+mn-ea"/>
              </a:rPr>
              <a:t>）提出的假设，并制定研究计划：</a:t>
            </a:r>
            <a:r>
              <a:rPr lang="zh-CN" altLang="zh-CN" sz="2200" b="1" noProof="0" dirty="0" smtClean="0">
                <a:ln>
                  <a:noFill/>
                </a:ln>
                <a:effectLst/>
                <a:uLnTx/>
                <a:uFillTx/>
                <a:latin typeface="微软雅黑" panose="020B0503020204020204" charset="-122"/>
                <a:ea typeface="微软雅黑" panose="020B0503020204020204" charset="-122"/>
                <a:sym typeface="+mn-ea"/>
              </a:rPr>
              <a:t>对所要研究问题做出的假设或猜想，根据假设和猜想制定一个详细的实验研究计划，包括实验步骤和基本实验方法等内容。</a:t>
            </a:r>
            <a:endParaRPr kumimoji="0" lang="zh-CN" altLang="zh-CN" sz="2200" b="1" i="0" u="none" strike="noStrike" kern="1200" cap="none" spc="0" normalizeH="0" baseline="0" noProof="0" dirty="0" smtClean="0">
              <a:ln>
                <a:noFill/>
              </a:ln>
              <a:solidFill>
                <a:schemeClr val="tx1"/>
              </a:solidFill>
              <a:effectLst/>
              <a:uLnTx/>
              <a:uFillTx/>
              <a:latin typeface="微软雅黑" panose="020B0503020204020204" charset="-122"/>
              <a:ea typeface="微软雅黑" panose="020B0503020204020204" charset="-122"/>
              <a:cs typeface="+mn-cs"/>
            </a:endParaRPr>
          </a:p>
          <a:p>
            <a:pPr marL="274320" marR="0" lvl="0" indent="0" algn="l" defTabSz="914400" rtl="0" fontAlgn="auto">
              <a:lnSpc>
                <a:spcPts val="3900"/>
              </a:lnSpc>
              <a:spcBef>
                <a:spcPts val="0"/>
              </a:spcBef>
              <a:spcAft>
                <a:spcPts val="0"/>
              </a:spcAft>
              <a:buClr>
                <a:schemeClr val="accent3"/>
              </a:buClr>
              <a:buSzPct val="95000"/>
              <a:buFont typeface="Wingdings 2"/>
              <a:buNone/>
              <a:defRPr/>
            </a:pPr>
            <a:r>
              <a:rPr lang="zh-CN" altLang="zh-CN" sz="2200" b="1" noProof="0" dirty="0" smtClean="0">
                <a:ln>
                  <a:noFill/>
                </a:ln>
                <a:solidFill>
                  <a:srgbClr val="FF0000"/>
                </a:solidFill>
                <a:effectLst/>
                <a:uLnTx/>
                <a:uFillTx/>
                <a:latin typeface="微软雅黑" panose="020B0503020204020204" charset="-122"/>
                <a:ea typeface="微软雅黑" panose="020B0503020204020204" charset="-122"/>
                <a:sym typeface="+mn-ea"/>
              </a:rPr>
              <a:t>     （</a:t>
            </a:r>
            <a:r>
              <a:rPr lang="en-US" altLang="zh-CN" sz="2200" b="1" noProof="0" dirty="0" smtClean="0">
                <a:ln>
                  <a:noFill/>
                </a:ln>
                <a:solidFill>
                  <a:srgbClr val="FF0000"/>
                </a:solidFill>
                <a:effectLst/>
                <a:uLnTx/>
                <a:uFillTx/>
                <a:latin typeface="微软雅黑" panose="020B0503020204020204" charset="-122"/>
                <a:ea typeface="微软雅黑" panose="020B0503020204020204" charset="-122"/>
                <a:sym typeface="+mn-ea"/>
              </a:rPr>
              <a:t>3</a:t>
            </a:r>
            <a:r>
              <a:rPr lang="zh-CN" altLang="zh-CN" sz="2200" b="1" noProof="0" dirty="0" smtClean="0">
                <a:ln>
                  <a:noFill/>
                </a:ln>
                <a:solidFill>
                  <a:srgbClr val="FF0000"/>
                </a:solidFill>
                <a:effectLst/>
                <a:uLnTx/>
                <a:uFillTx/>
                <a:latin typeface="微软雅黑" panose="020B0503020204020204" charset="-122"/>
                <a:ea typeface="微软雅黑" panose="020B0503020204020204" charset="-122"/>
                <a:sym typeface="+mn-ea"/>
              </a:rPr>
              <a:t>）研究的材料准备：</a:t>
            </a:r>
            <a:r>
              <a:rPr lang="zh-CN" altLang="zh-CN" sz="2200" b="1" noProof="0" dirty="0" smtClean="0">
                <a:ln>
                  <a:noFill/>
                </a:ln>
                <a:solidFill>
                  <a:srgbClr val="0F16A1"/>
                </a:solidFill>
                <a:effectLst/>
                <a:uLnTx/>
                <a:uFillTx/>
                <a:latin typeface="微软雅黑" panose="020B0503020204020204" charset="-122"/>
                <a:ea typeface="微软雅黑" panose="020B0503020204020204" charset="-122"/>
                <a:sym typeface="+mn-ea"/>
              </a:rPr>
              <a:t>列出在研究过程中要使用的所有材料、工具和仪器。</a:t>
            </a:r>
            <a:endParaRPr kumimoji="0" lang="zh-CN" altLang="zh-CN" sz="2200" b="1" i="0" u="none" strike="noStrike" kern="1200" cap="none" spc="0" normalizeH="0" baseline="0" noProof="0" dirty="0" smtClean="0">
              <a:ln>
                <a:noFill/>
              </a:ln>
              <a:solidFill>
                <a:srgbClr val="0F16A1"/>
              </a:solidFill>
              <a:effectLst/>
              <a:uLnTx/>
              <a:uFillTx/>
              <a:latin typeface="微软雅黑" panose="020B0503020204020204" charset="-122"/>
              <a:ea typeface="微软雅黑" panose="020B0503020204020204" charset="-122"/>
              <a:cs typeface="+mn-cs"/>
              <a:sym typeface="+mn-ea"/>
            </a:endParaRPr>
          </a:p>
          <a:p>
            <a:pPr marL="274320" marR="0" lvl="0" indent="0" algn="l" defTabSz="914400" rtl="0" fontAlgn="auto">
              <a:lnSpc>
                <a:spcPts val="3900"/>
              </a:lnSpc>
              <a:spcBef>
                <a:spcPts val="0"/>
              </a:spcBef>
              <a:spcAft>
                <a:spcPts val="0"/>
              </a:spcAft>
              <a:buClr>
                <a:schemeClr val="accent3"/>
              </a:buClr>
              <a:buSzPct val="95000"/>
              <a:buFont typeface="Wingdings 2"/>
              <a:buNone/>
              <a:defRPr/>
            </a:pPr>
            <a:r>
              <a:rPr lang="zh-CN" altLang="zh-CN" sz="2200" b="1" noProof="0" dirty="0" smtClean="0">
                <a:ln>
                  <a:noFill/>
                </a:ln>
                <a:solidFill>
                  <a:srgbClr val="FF0000"/>
                </a:solidFill>
                <a:effectLst/>
                <a:uLnTx/>
                <a:uFillTx/>
                <a:latin typeface="微软雅黑" panose="020B0503020204020204" charset="-122"/>
                <a:ea typeface="微软雅黑" panose="020B0503020204020204" charset="-122"/>
                <a:sym typeface="+mn-ea"/>
              </a:rPr>
              <a:t>     （</a:t>
            </a:r>
            <a:r>
              <a:rPr lang="en-US" altLang="zh-CN" sz="2200" b="1" noProof="0" dirty="0" smtClean="0">
                <a:ln>
                  <a:noFill/>
                </a:ln>
                <a:solidFill>
                  <a:srgbClr val="FF0000"/>
                </a:solidFill>
                <a:effectLst/>
                <a:uLnTx/>
                <a:uFillTx/>
                <a:latin typeface="微软雅黑" panose="020B0503020204020204" charset="-122"/>
                <a:ea typeface="微软雅黑" panose="020B0503020204020204" charset="-122"/>
                <a:sym typeface="+mn-ea"/>
              </a:rPr>
              <a:t>4</a:t>
            </a:r>
            <a:r>
              <a:rPr lang="zh-CN" altLang="zh-CN" sz="2200" b="1" noProof="0" dirty="0" smtClean="0">
                <a:ln>
                  <a:noFill/>
                </a:ln>
                <a:solidFill>
                  <a:srgbClr val="FF0000"/>
                </a:solidFill>
                <a:effectLst/>
                <a:uLnTx/>
                <a:uFillTx/>
                <a:latin typeface="微软雅黑" panose="020B0503020204020204" charset="-122"/>
                <a:ea typeface="微软雅黑" panose="020B0503020204020204" charset="-122"/>
                <a:sym typeface="+mn-ea"/>
              </a:rPr>
              <a:t>）观察的数据和实验记录：</a:t>
            </a:r>
            <a:r>
              <a:rPr lang="zh-CN" altLang="zh-CN" sz="2200" b="1" noProof="0" dirty="0" smtClean="0">
                <a:ln>
                  <a:noFill/>
                </a:ln>
                <a:effectLst/>
                <a:uLnTx/>
                <a:uFillTx/>
                <a:latin typeface="微软雅黑" panose="020B0503020204020204" charset="-122"/>
                <a:ea typeface="微软雅黑" panose="020B0503020204020204" charset="-122"/>
                <a:sym typeface="+mn-ea"/>
              </a:rPr>
              <a:t>依照研究计划中制定的过程和方法，收集观察或实验数据，并且做一份详细的实验记录。</a:t>
            </a:r>
            <a:endParaRPr kumimoji="0" lang="zh-CN" altLang="zh-CN" sz="2200" b="1" i="0" u="none" strike="noStrike" kern="1200" cap="none" spc="0" normalizeH="0" baseline="0" noProof="0" dirty="0" smtClean="0">
              <a:ln>
                <a:noFill/>
              </a:ln>
              <a:solidFill>
                <a:schemeClr val="tx1"/>
              </a:solidFill>
              <a:effectLst/>
              <a:uLnTx/>
              <a:uFillTx/>
              <a:latin typeface="微软雅黑" panose="020B0503020204020204" charset="-122"/>
              <a:ea typeface="微软雅黑" panose="020B0503020204020204" charset="-122"/>
              <a:cs typeface="+mn-cs"/>
            </a:endParaRPr>
          </a:p>
          <a:p>
            <a:pPr marL="274320" marR="0" lvl="0" indent="0" algn="l" defTabSz="914400" rtl="0" fontAlgn="auto">
              <a:lnSpc>
                <a:spcPts val="3900"/>
              </a:lnSpc>
              <a:spcBef>
                <a:spcPts val="0"/>
              </a:spcBef>
              <a:spcAft>
                <a:spcPts val="0"/>
              </a:spcAft>
              <a:buClr>
                <a:schemeClr val="accent3"/>
              </a:buClr>
              <a:buSzPct val="95000"/>
              <a:buFont typeface="Wingdings 2"/>
              <a:buNone/>
              <a:defRPr/>
            </a:pPr>
            <a:r>
              <a:rPr lang="zh-CN" altLang="zh-CN" sz="2200" b="1" noProof="0" dirty="0" smtClean="0">
                <a:ln>
                  <a:noFill/>
                </a:ln>
                <a:solidFill>
                  <a:srgbClr val="FF0000"/>
                </a:solidFill>
                <a:effectLst/>
                <a:uLnTx/>
                <a:uFillTx/>
                <a:latin typeface="微软雅黑" panose="020B0503020204020204" charset="-122"/>
                <a:ea typeface="微软雅黑" panose="020B0503020204020204" charset="-122"/>
                <a:sym typeface="+mn-ea"/>
              </a:rPr>
              <a:t>    （</a:t>
            </a:r>
            <a:r>
              <a:rPr lang="en-US" altLang="zh-CN" sz="2200" b="1" noProof="0" dirty="0" smtClean="0">
                <a:ln>
                  <a:noFill/>
                </a:ln>
                <a:solidFill>
                  <a:srgbClr val="FF0000"/>
                </a:solidFill>
                <a:effectLst/>
                <a:uLnTx/>
                <a:uFillTx/>
                <a:latin typeface="微软雅黑" panose="020B0503020204020204" charset="-122"/>
                <a:ea typeface="微软雅黑" panose="020B0503020204020204" charset="-122"/>
                <a:sym typeface="+mn-ea"/>
              </a:rPr>
              <a:t>5</a:t>
            </a:r>
            <a:r>
              <a:rPr lang="zh-CN" altLang="zh-CN" sz="2200" b="1" noProof="0" dirty="0" smtClean="0">
                <a:ln>
                  <a:noFill/>
                </a:ln>
                <a:solidFill>
                  <a:srgbClr val="FF0000"/>
                </a:solidFill>
                <a:effectLst/>
                <a:uLnTx/>
                <a:uFillTx/>
                <a:latin typeface="微软雅黑" panose="020B0503020204020204" charset="-122"/>
                <a:ea typeface="微软雅黑" panose="020B0503020204020204" charset="-122"/>
                <a:sym typeface="+mn-ea"/>
              </a:rPr>
              <a:t>）实验结果分析：</a:t>
            </a:r>
            <a:r>
              <a:rPr lang="zh-CN" altLang="zh-CN" sz="2200" b="1" noProof="0" dirty="0" smtClean="0">
                <a:ln>
                  <a:noFill/>
                </a:ln>
                <a:solidFill>
                  <a:srgbClr val="0F16A1"/>
                </a:solidFill>
                <a:effectLst/>
                <a:uLnTx/>
                <a:uFillTx/>
                <a:latin typeface="微软雅黑" panose="020B0503020204020204" charset="-122"/>
                <a:ea typeface="微软雅黑" panose="020B0503020204020204" charset="-122"/>
                <a:sym typeface="+mn-ea"/>
              </a:rPr>
              <a:t>借助简单表格、图形等方法分析实验数据，总结归纳出实验的最终结果。如果实验结果与你原来的假设不一致，请你仔细分析其中的原因，并尝试进一步研究。</a:t>
            </a:r>
            <a:endParaRPr lang="zh-CN" altLang="zh-CN" sz="2200" b="1" noProof="0" dirty="0" smtClean="0">
              <a:ln>
                <a:noFill/>
              </a:ln>
              <a:solidFill>
                <a:srgbClr val="0F16A1"/>
              </a:solidFill>
              <a:effectLst/>
              <a:uLnTx/>
              <a:uFillTx/>
              <a:latin typeface="微软雅黑" panose="020B0503020204020204" charset="-122"/>
              <a:ea typeface="微软雅黑" panose="020B0503020204020204" charset="-122"/>
              <a:sym typeface="+mn-ea"/>
            </a:endParaRP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09855" y="433705"/>
            <a:ext cx="5318125" cy="863600"/>
          </a:xfrm>
          <a:pattFill prst="pct20">
            <a:fgClr>
              <a:schemeClr val="accent1"/>
            </a:fgClr>
            <a:bgClr>
              <a:schemeClr val="bg1"/>
            </a:bgClr>
          </a:pattFill>
        </p:spPr>
        <p:txBody>
          <a:bodyPr/>
          <a:p>
            <a:r>
              <a:rPr lang="en-US" altLang="zh-CN" sz="3200" b="1" dirty="0">
                <a:latin typeface="微软雅黑" panose="020B0503020204020204" charset="-122"/>
                <a:ea typeface="微软雅黑" panose="020B0503020204020204" charset="-122"/>
                <a:sym typeface="+mn-ea"/>
              </a:rPr>
              <a:t>6.4</a:t>
            </a:r>
            <a:r>
              <a:rPr lang="zh-CN" altLang="en-US" sz="3200" b="1" dirty="0">
                <a:latin typeface="微软雅黑" panose="020B0503020204020204" charset="-122"/>
                <a:ea typeface="微软雅黑" panose="020B0503020204020204" charset="-122"/>
                <a:sym typeface="+mn-ea"/>
              </a:rPr>
              <a:t>中学生的研究论文</a:t>
            </a:r>
            <a:endParaRPr lang="zh-CN" altLang="en-US" sz="3200" b="1">
              <a:latin typeface="微软雅黑" panose="020B0503020204020204" charset="-122"/>
              <a:ea typeface="微软雅黑" panose="020B0503020204020204" charset="-122"/>
            </a:endParaRPr>
          </a:p>
        </p:txBody>
      </p:sp>
      <p:sp>
        <p:nvSpPr>
          <p:cNvPr id="22531" name="内容占位符 2"/>
          <p:cNvSpPr>
            <a:spLocks noGrp="1"/>
          </p:cNvSpPr>
          <p:nvPr>
            <p:ph idx="1"/>
          </p:nvPr>
        </p:nvSpPr>
        <p:spPr>
          <a:xfrm>
            <a:off x="182880" y="1838960"/>
            <a:ext cx="11826240" cy="4559935"/>
          </a:xfrm>
          <a:pattFill prst="pct20">
            <a:fgClr>
              <a:schemeClr val="accent1"/>
            </a:fgClr>
            <a:bgClr>
              <a:schemeClr val="bg1"/>
            </a:bgClr>
          </a:pattFill>
        </p:spPr>
        <p:txBody>
          <a:bodyPr vert="horz" wrap="square" anchor="t"/>
          <a:p>
            <a:pPr marL="0" indent="0">
              <a:lnSpc>
                <a:spcPct val="150000"/>
              </a:lnSpc>
              <a:spcBef>
                <a:spcPts val="0"/>
              </a:spcBef>
              <a:buNone/>
            </a:pPr>
            <a:r>
              <a:rPr lang="en-US" altLang="zh-CN" sz="2800" b="1" dirty="0"/>
              <a:t>       </a:t>
            </a:r>
            <a:r>
              <a:rPr lang="zh-CN" altLang="en-US" sz="2800" b="1" dirty="0"/>
              <a:t>中学生的研究论文根据科技创新成果的特点可以分为</a:t>
            </a:r>
            <a:r>
              <a:rPr lang="zh-CN" altLang="en-US" sz="2800" b="1" dirty="0">
                <a:solidFill>
                  <a:srgbClr val="FF0000"/>
                </a:solidFill>
              </a:rPr>
              <a:t>技术发明、科学研究</a:t>
            </a:r>
            <a:r>
              <a:rPr lang="zh-CN" altLang="en-US" sz="2800" b="1" dirty="0"/>
              <a:t>两大类：</a:t>
            </a:r>
            <a:endParaRPr lang="en-US" altLang="zh-CN" sz="2800" b="1" dirty="0"/>
          </a:p>
          <a:p>
            <a:pPr marL="0" lvl="3" indent="0">
              <a:lnSpc>
                <a:spcPct val="150000"/>
              </a:lnSpc>
              <a:spcBef>
                <a:spcPts val="0"/>
              </a:spcBef>
              <a:buNone/>
            </a:pPr>
            <a:r>
              <a:rPr lang="en-US" altLang="zh-CN" sz="2800" b="1" dirty="0">
                <a:solidFill>
                  <a:srgbClr val="0F16A1"/>
                </a:solidFill>
              </a:rPr>
              <a:t>       </a:t>
            </a:r>
            <a:r>
              <a:rPr lang="zh-CN" altLang="en-US" sz="2800" b="1" dirty="0">
                <a:solidFill>
                  <a:srgbClr val="0F16A1"/>
                </a:solidFill>
              </a:rPr>
              <a:t>（</a:t>
            </a:r>
            <a:r>
              <a:rPr lang="en-US" altLang="zh-CN" sz="2800" b="1" dirty="0">
                <a:solidFill>
                  <a:srgbClr val="0F16A1"/>
                </a:solidFill>
              </a:rPr>
              <a:t>1</a:t>
            </a:r>
            <a:r>
              <a:rPr lang="zh-CN" altLang="en-US" sz="2800" b="1" dirty="0">
                <a:solidFill>
                  <a:srgbClr val="0F16A1"/>
                </a:solidFill>
              </a:rPr>
              <a:t>）发明成果</a:t>
            </a:r>
            <a:endParaRPr lang="zh-CN" altLang="en-US" sz="2800" b="1" dirty="0">
              <a:solidFill>
                <a:srgbClr val="0F16A1"/>
              </a:solidFill>
            </a:endParaRPr>
          </a:p>
          <a:p>
            <a:pPr marL="0" lvl="3" indent="0">
              <a:lnSpc>
                <a:spcPct val="150000"/>
              </a:lnSpc>
              <a:spcBef>
                <a:spcPts val="0"/>
              </a:spcBef>
              <a:buNone/>
            </a:pPr>
            <a:r>
              <a:rPr lang="en-US" altLang="zh-CN" sz="2800" b="1" dirty="0">
                <a:solidFill>
                  <a:srgbClr val="0F16A1"/>
                </a:solidFill>
              </a:rPr>
              <a:t>       </a:t>
            </a:r>
            <a:r>
              <a:rPr lang="zh-CN" altLang="en-US" sz="2800" b="1" dirty="0">
                <a:solidFill>
                  <a:srgbClr val="0F16A1"/>
                </a:solidFill>
              </a:rPr>
              <a:t>（</a:t>
            </a:r>
            <a:r>
              <a:rPr lang="en-US" altLang="zh-CN" sz="2800" b="1" dirty="0">
                <a:solidFill>
                  <a:srgbClr val="0F16A1"/>
                </a:solidFill>
              </a:rPr>
              <a:t>2</a:t>
            </a:r>
            <a:r>
              <a:rPr lang="zh-CN" altLang="en-US" sz="2800" b="1" dirty="0">
                <a:solidFill>
                  <a:srgbClr val="0F16A1"/>
                </a:solidFill>
              </a:rPr>
              <a:t>）软件研究</a:t>
            </a:r>
            <a:endParaRPr lang="zh-CN" altLang="en-US" sz="2800" b="1" dirty="0">
              <a:solidFill>
                <a:srgbClr val="0F16A1"/>
              </a:solidFill>
            </a:endParaRPr>
          </a:p>
          <a:p>
            <a:pPr marL="0" lvl="3" indent="0">
              <a:lnSpc>
                <a:spcPct val="150000"/>
              </a:lnSpc>
              <a:spcBef>
                <a:spcPts val="0"/>
              </a:spcBef>
              <a:buNone/>
            </a:pPr>
            <a:r>
              <a:rPr lang="en-US" altLang="zh-CN" sz="2800" b="1" dirty="0">
                <a:solidFill>
                  <a:srgbClr val="0F16A1"/>
                </a:solidFill>
              </a:rPr>
              <a:t>       </a:t>
            </a:r>
            <a:r>
              <a:rPr lang="zh-CN" altLang="en-US" sz="2800" b="1" dirty="0">
                <a:solidFill>
                  <a:srgbClr val="0F16A1"/>
                </a:solidFill>
              </a:rPr>
              <a:t>（</a:t>
            </a:r>
            <a:r>
              <a:rPr lang="en-US" altLang="zh-CN" sz="2800" b="1" dirty="0">
                <a:solidFill>
                  <a:srgbClr val="0F16A1"/>
                </a:solidFill>
              </a:rPr>
              <a:t>3</a:t>
            </a:r>
            <a:r>
              <a:rPr lang="zh-CN" altLang="en-US" sz="2800" b="1" dirty="0">
                <a:solidFill>
                  <a:srgbClr val="0F16A1"/>
                </a:solidFill>
              </a:rPr>
              <a:t>）理论研究报告</a:t>
            </a:r>
            <a:endParaRPr lang="zh-CN" altLang="en-US" sz="2800" b="1" dirty="0">
              <a:solidFill>
                <a:srgbClr val="0F16A1"/>
              </a:solidFill>
            </a:endParaRPr>
          </a:p>
          <a:p>
            <a:pPr marL="0" lvl="3" indent="0">
              <a:lnSpc>
                <a:spcPct val="150000"/>
              </a:lnSpc>
              <a:spcBef>
                <a:spcPts val="0"/>
              </a:spcBef>
              <a:buNone/>
            </a:pPr>
            <a:r>
              <a:rPr lang="en-US" altLang="zh-CN" sz="2800" b="1" dirty="0">
                <a:solidFill>
                  <a:srgbClr val="0F16A1"/>
                </a:solidFill>
              </a:rPr>
              <a:t>       </a:t>
            </a:r>
            <a:r>
              <a:rPr lang="zh-CN" altLang="en-US" sz="2800" b="1" dirty="0">
                <a:solidFill>
                  <a:srgbClr val="0F16A1"/>
                </a:solidFill>
              </a:rPr>
              <a:t>（</a:t>
            </a:r>
            <a:r>
              <a:rPr lang="en-US" altLang="zh-CN" sz="2800" b="1" dirty="0">
                <a:solidFill>
                  <a:srgbClr val="0F16A1"/>
                </a:solidFill>
              </a:rPr>
              <a:t>4</a:t>
            </a:r>
            <a:r>
              <a:rPr lang="zh-CN" altLang="en-US" sz="2800" b="1" dirty="0">
                <a:solidFill>
                  <a:srgbClr val="0F16A1"/>
                </a:solidFill>
              </a:rPr>
              <a:t>）实验研究报告</a:t>
            </a:r>
            <a:endParaRPr lang="zh-CN" altLang="en-US" sz="2800" b="1" dirty="0">
              <a:solidFill>
                <a:srgbClr val="0F16A1"/>
              </a:solidFill>
            </a:endParaRPr>
          </a:p>
          <a:p>
            <a:pPr marL="0" lvl="3" indent="0">
              <a:lnSpc>
                <a:spcPct val="150000"/>
              </a:lnSpc>
              <a:spcBef>
                <a:spcPts val="0"/>
              </a:spcBef>
              <a:buNone/>
            </a:pPr>
            <a:r>
              <a:rPr lang="en-US" altLang="zh-CN" sz="2800" b="1" dirty="0">
                <a:solidFill>
                  <a:srgbClr val="0F16A1"/>
                </a:solidFill>
              </a:rPr>
              <a:t>       </a:t>
            </a:r>
            <a:r>
              <a:rPr lang="zh-CN" altLang="en-US" sz="2800" b="1" dirty="0">
                <a:solidFill>
                  <a:srgbClr val="0F16A1"/>
                </a:solidFill>
              </a:rPr>
              <a:t>（</a:t>
            </a:r>
            <a:r>
              <a:rPr lang="en-US" altLang="zh-CN" sz="2800" b="1" dirty="0">
                <a:solidFill>
                  <a:srgbClr val="0F16A1"/>
                </a:solidFill>
              </a:rPr>
              <a:t>5</a:t>
            </a:r>
            <a:r>
              <a:rPr lang="zh-CN" altLang="en-US" sz="2800" b="1" dirty="0">
                <a:solidFill>
                  <a:srgbClr val="0F16A1"/>
                </a:solidFill>
              </a:rPr>
              <a:t>）调查结果报告</a:t>
            </a:r>
            <a:endParaRPr lang="zh-CN" altLang="en-US" sz="2800" b="1" dirty="0">
              <a:solidFill>
                <a:srgbClr val="0F16A1"/>
              </a:solidFill>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psb"/>
          <p:cNvPicPr>
            <a:picLocks noChangeAspect="1"/>
          </p:cNvPicPr>
          <p:nvPr/>
        </p:nvPicPr>
        <p:blipFill>
          <a:blip r:embed="rId1"/>
          <a:stretch>
            <a:fillRect/>
          </a:stretch>
        </p:blipFill>
        <p:spPr>
          <a:xfrm>
            <a:off x="561340" y="4092575"/>
            <a:ext cx="1593215" cy="2296795"/>
          </a:xfrm>
          <a:prstGeom prst="rect">
            <a:avLst/>
          </a:prstGeom>
        </p:spPr>
      </p:pic>
      <p:pic>
        <p:nvPicPr>
          <p:cNvPr id="2" name="图片 1" descr="psu"/>
          <p:cNvPicPr>
            <a:picLocks noChangeAspect="1"/>
          </p:cNvPicPr>
          <p:nvPr/>
        </p:nvPicPr>
        <p:blipFill>
          <a:blip r:embed="rId2"/>
          <a:srcRect l="6666" r="12864"/>
          <a:stretch>
            <a:fillRect/>
          </a:stretch>
        </p:blipFill>
        <p:spPr>
          <a:xfrm>
            <a:off x="675640" y="1526540"/>
            <a:ext cx="2738120" cy="2566035"/>
          </a:xfrm>
          <a:prstGeom prst="rect">
            <a:avLst/>
          </a:prstGeom>
        </p:spPr>
      </p:pic>
      <p:sp>
        <p:nvSpPr>
          <p:cNvPr id="3" name="文本框 2"/>
          <p:cNvSpPr txBox="1"/>
          <p:nvPr/>
        </p:nvSpPr>
        <p:spPr>
          <a:xfrm>
            <a:off x="313055" y="342265"/>
            <a:ext cx="4273550" cy="822960"/>
          </a:xfrm>
          <a:prstGeom prst="rect">
            <a:avLst/>
          </a:prstGeom>
          <a:gradFill>
            <a:gsLst>
              <a:gs pos="0">
                <a:srgbClr val="E30000"/>
              </a:gs>
              <a:gs pos="100000">
                <a:srgbClr val="760303"/>
              </a:gs>
            </a:gsLst>
            <a:lin ang="5400000" scaled="0"/>
          </a:gradFill>
        </p:spPr>
        <p:txBody>
          <a:bodyPr wrap="square" rtlCol="0">
            <a:spAutoFit/>
          </a:bodyPr>
          <a:p>
            <a:pPr algn="l" fontAlgn="auto">
              <a:lnSpc>
                <a:spcPct val="150000"/>
              </a:lnSpc>
              <a:spcBef>
                <a:spcPts val="1200"/>
              </a:spcBef>
              <a:spcAft>
                <a:spcPts val="2400"/>
              </a:spcAft>
            </a:pPr>
            <a:r>
              <a:rPr lang="zh-CN" altLang="en-US" sz="3200" b="1">
                <a:solidFill>
                  <a:srgbClr val="FFFF00"/>
                </a:solidFill>
              </a:rPr>
              <a:t>主要工作经历                 </a:t>
            </a:r>
            <a:endParaRPr lang="zh-CN" altLang="en-US" sz="3200" b="1">
              <a:solidFill>
                <a:srgbClr val="FFFF00"/>
              </a:solidFill>
            </a:endParaRPr>
          </a:p>
        </p:txBody>
      </p:sp>
      <p:sp>
        <p:nvSpPr>
          <p:cNvPr id="100" name="文本框 99"/>
          <p:cNvSpPr txBox="1"/>
          <p:nvPr/>
        </p:nvSpPr>
        <p:spPr>
          <a:xfrm>
            <a:off x="313055" y="1165225"/>
            <a:ext cx="11565890" cy="5298440"/>
          </a:xfrm>
          <a:prstGeom prst="rect">
            <a:avLst/>
          </a:prstGeom>
          <a:pattFill prst="pct20">
            <a:fgClr>
              <a:schemeClr val="accent1"/>
            </a:fgClr>
            <a:bgClr>
              <a:schemeClr val="bg1"/>
            </a:bgClr>
          </a:pattFill>
          <a:ln w="9525">
            <a:noFill/>
          </a:ln>
        </p:spPr>
        <p:txBody>
          <a:bodyPr wrap="square">
            <a:spAutoFit/>
          </a:bodyPr>
          <a:p>
            <a:pPr marL="0" indent="304800" algn="l" fontAlgn="auto">
              <a:lnSpc>
                <a:spcPts val="2900"/>
              </a:lnSpc>
              <a:spcBef>
                <a:spcPts val="1200"/>
              </a:spcBef>
            </a:pPr>
            <a:r>
              <a:rPr lang="en-US" altLang="zh-CN" sz="2400" b="0" u="none">
                <a:solidFill>
                  <a:srgbClr val="000000"/>
                </a:solidFill>
                <a:latin typeface="宋体" panose="02010600030101010101" pitchFamily="2" charset="-122"/>
                <a:ea typeface="宋体" panose="02010600030101010101" pitchFamily="2" charset="-122"/>
                <a:cs typeface="宋体" panose="02010600030101010101" pitchFamily="2" charset="-122"/>
              </a:rPr>
              <a:t>  </a:t>
            </a:r>
            <a:endParaRPr lang="en-US" altLang="zh-CN" sz="2400" b="0" u="none">
              <a:solidFill>
                <a:srgbClr val="000000"/>
              </a:solidFill>
              <a:latin typeface="宋体" panose="02010600030101010101" pitchFamily="2" charset="-122"/>
              <a:ea typeface="宋体" panose="02010600030101010101" pitchFamily="2" charset="-122"/>
              <a:cs typeface="宋体" panose="02010600030101010101" pitchFamily="2" charset="-122"/>
            </a:endParaRPr>
          </a:p>
          <a:p>
            <a:pPr marL="0" indent="304800" algn="l" fontAlgn="auto">
              <a:lnSpc>
                <a:spcPts val="3300"/>
              </a:lnSpc>
              <a:spcBef>
                <a:spcPts val="1200"/>
              </a:spcBef>
              <a:spcAft>
                <a:spcPts val="1200"/>
              </a:spcAft>
            </a:pPr>
            <a:r>
              <a:rPr lang="zh-CN" altLang="en-US" sz="2400" b="0" u="none">
                <a:solidFill>
                  <a:srgbClr val="0F16A1"/>
                </a:solidFill>
                <a:latin typeface="微软雅黑" panose="020B0503020204020204" charset="-122"/>
                <a:ea typeface="微软雅黑" panose="020B0503020204020204" charset="-122"/>
                <a:cs typeface="宋体" panose="02010600030101010101" pitchFamily="2" charset="-122"/>
              </a:rPr>
              <a:t>    周爱华，汉族，</a:t>
            </a:r>
            <a:r>
              <a:rPr lang="zh-CN" altLang="en-US" sz="2400" b="1" u="none">
                <a:solidFill>
                  <a:srgbClr val="FF0000"/>
                </a:solidFill>
                <a:latin typeface="微软雅黑" panose="020B0503020204020204" charset="-122"/>
                <a:ea typeface="微软雅黑" panose="020B0503020204020204" charset="-122"/>
                <a:cs typeface="宋体" panose="02010600030101010101" pitchFamily="2" charset="-122"/>
              </a:rPr>
              <a:t>无学位，</a:t>
            </a:r>
            <a:r>
              <a:rPr lang="zh-CN" altLang="en-US" sz="2400" b="1" u="none">
                <a:solidFill>
                  <a:schemeClr val="tx1"/>
                </a:solidFill>
                <a:latin typeface="微软雅黑" panose="020B0503020204020204" charset="-122"/>
                <a:ea typeface="微软雅黑" panose="020B0503020204020204" charset="-122"/>
                <a:cs typeface="宋体" panose="02010600030101010101" pitchFamily="2" charset="-122"/>
              </a:rPr>
              <a:t>中学二级教师</a:t>
            </a:r>
            <a:r>
              <a:rPr lang="zh-CN" altLang="en-US" sz="2400" b="0" u="none">
                <a:solidFill>
                  <a:srgbClr val="0F16A1"/>
                </a:solidFill>
                <a:latin typeface="微软雅黑" panose="020B0503020204020204" charset="-122"/>
                <a:ea typeface="微软雅黑" panose="020B0503020204020204" charset="-122"/>
                <a:cs typeface="宋体" panose="02010600030101010101" pitchFamily="2" charset="-122"/>
              </a:rPr>
              <a:t>；</a:t>
            </a:r>
            <a:r>
              <a:rPr lang="zh-CN" altLang="en-US" sz="2400" b="0" u="none">
                <a:solidFill>
                  <a:srgbClr val="0F16A1"/>
                </a:solidFill>
                <a:latin typeface="微软雅黑" panose="020B0503020204020204" charset="-122"/>
                <a:ea typeface="微软雅黑" panose="020B0503020204020204" charset="-122"/>
                <a:cs typeface="宋体" panose="02010600030101010101" pitchFamily="2" charset="-122"/>
              </a:rPr>
              <a:t>国家二级音响调音员，中国录音师协会高级会员，澧县一中通用技术教师，科技辅导员。</a:t>
            </a:r>
            <a:endParaRPr lang="zh-CN" altLang="en-US" sz="2400" b="0" u="none">
              <a:solidFill>
                <a:srgbClr val="0F16A1"/>
              </a:solidFill>
              <a:latin typeface="微软雅黑" panose="020B0503020204020204" charset="-122"/>
              <a:ea typeface="微软雅黑" panose="020B0503020204020204" charset="-122"/>
              <a:cs typeface="宋体" panose="02010600030101010101" pitchFamily="2" charset="-122"/>
            </a:endParaRPr>
          </a:p>
          <a:p>
            <a:pPr marL="0" indent="304800" algn="l" fontAlgn="auto">
              <a:lnSpc>
                <a:spcPts val="3300"/>
              </a:lnSpc>
              <a:spcBef>
                <a:spcPts val="1200"/>
              </a:spcBef>
              <a:spcAft>
                <a:spcPts val="1200"/>
              </a:spcAft>
            </a:pPr>
            <a:r>
              <a:rPr lang="zh-CN" altLang="en-US" sz="2400" b="0" u="none">
                <a:solidFill>
                  <a:srgbClr val="0F16A1"/>
                </a:solidFill>
                <a:latin typeface="微软雅黑" panose="020B0503020204020204" charset="-122"/>
                <a:ea typeface="微软雅黑" panose="020B0503020204020204" charset="-122"/>
                <a:cs typeface="宋体" panose="02010600030101010101" pitchFamily="2" charset="-122"/>
              </a:rPr>
              <a:t>   辅导学生发明创造，获</a:t>
            </a:r>
            <a:r>
              <a:rPr lang="zh-CN" altLang="en-US" sz="2400" b="1" u="none">
                <a:solidFill>
                  <a:srgbClr val="FF0000"/>
                </a:solidFill>
                <a:latin typeface="微软雅黑" panose="020B0503020204020204" charset="-122"/>
                <a:ea typeface="微软雅黑" panose="020B0503020204020204" charset="-122"/>
                <a:cs typeface="宋体" panose="02010600030101010101" pitchFamily="2" charset="-122"/>
              </a:rPr>
              <a:t>50余次省级以上</a:t>
            </a:r>
            <a:r>
              <a:rPr lang="zh-CN" altLang="en-US" sz="2400" b="0" u="none">
                <a:solidFill>
                  <a:srgbClr val="0F16A1"/>
                </a:solidFill>
                <a:latin typeface="微软雅黑" panose="020B0503020204020204" charset="-122"/>
                <a:ea typeface="微软雅黑" panose="020B0503020204020204" charset="-122"/>
                <a:cs typeface="宋体" panose="02010600030101010101" pitchFamily="2" charset="-122"/>
              </a:rPr>
              <a:t>奖励；</a:t>
            </a:r>
            <a:r>
              <a:rPr lang="zh-CN" altLang="en-US" sz="2400" b="1" u="none">
                <a:solidFill>
                  <a:srgbClr val="FF0000"/>
                </a:solidFill>
                <a:latin typeface="微软雅黑" panose="020B0503020204020204" charset="-122"/>
                <a:ea typeface="微软雅黑" panose="020B0503020204020204" charset="-122"/>
                <a:cs typeface="宋体" panose="02010600030101010101" pitchFamily="2" charset="-122"/>
              </a:rPr>
              <a:t>中央电视台</a:t>
            </a:r>
            <a:r>
              <a:rPr lang="zh-CN" altLang="en-US" sz="2400" b="0" u="none">
                <a:solidFill>
                  <a:srgbClr val="0F16A1"/>
                </a:solidFill>
                <a:latin typeface="微软雅黑" panose="020B0503020204020204" charset="-122"/>
                <a:ea typeface="微软雅黑" panose="020B0503020204020204" charset="-122"/>
                <a:cs typeface="宋体" panose="02010600030101010101" pitchFamily="2" charset="-122"/>
              </a:rPr>
              <a:t>，湖南卫视，</a:t>
            </a:r>
            <a:r>
              <a:rPr lang="zh-CN" altLang="en-US" sz="2400" b="1" u="none">
                <a:solidFill>
                  <a:srgbClr val="FF0000"/>
                </a:solidFill>
                <a:latin typeface="微软雅黑" panose="020B0503020204020204" charset="-122"/>
                <a:ea typeface="微软雅黑" panose="020B0503020204020204" charset="-122"/>
                <a:cs typeface="宋体" panose="02010600030101010101" pitchFamily="2" charset="-122"/>
              </a:rPr>
              <a:t>科技日报</a:t>
            </a:r>
            <a:r>
              <a:rPr lang="zh-CN" altLang="en-US" sz="2400" b="0" u="none">
                <a:solidFill>
                  <a:srgbClr val="0F16A1"/>
                </a:solidFill>
                <a:latin typeface="微软雅黑" panose="020B0503020204020204" charset="-122"/>
                <a:ea typeface="微软雅黑" panose="020B0503020204020204" charset="-122"/>
                <a:cs typeface="宋体" panose="02010600030101010101" pitchFamily="2" charset="-122"/>
              </a:rPr>
              <a:t>，大众科技报，中国青年报等媒体曾多次予以报道。</a:t>
            </a:r>
            <a:endParaRPr lang="zh-CN" altLang="en-US" sz="2400" b="0" u="none">
              <a:solidFill>
                <a:srgbClr val="0F16A1"/>
              </a:solidFill>
              <a:latin typeface="微软雅黑" panose="020B0503020204020204" charset="-122"/>
              <a:ea typeface="微软雅黑" panose="020B0503020204020204" charset="-122"/>
              <a:cs typeface="宋体" panose="02010600030101010101" pitchFamily="2" charset="-122"/>
            </a:endParaRPr>
          </a:p>
          <a:p>
            <a:pPr marL="0" indent="304800" algn="l" fontAlgn="auto">
              <a:lnSpc>
                <a:spcPts val="3300"/>
              </a:lnSpc>
              <a:spcBef>
                <a:spcPts val="1200"/>
              </a:spcBef>
              <a:spcAft>
                <a:spcPts val="1200"/>
              </a:spcAft>
            </a:pPr>
            <a:r>
              <a:rPr lang="zh-CN" altLang="en-US" sz="2400" b="0" u="none">
                <a:solidFill>
                  <a:srgbClr val="0F16A1"/>
                </a:solidFill>
                <a:latin typeface="微软雅黑" panose="020B0503020204020204" charset="-122"/>
                <a:ea typeface="微软雅黑" panose="020B0503020204020204" charset="-122"/>
                <a:cs typeface="宋体" panose="02010600030101010101" pitchFamily="2" charset="-122"/>
              </a:rPr>
              <a:t>   曾获</a:t>
            </a:r>
            <a:r>
              <a:rPr lang="zh-CN" altLang="en-US" sz="2400" b="1" u="none">
                <a:solidFill>
                  <a:srgbClr val="FF0000"/>
                </a:solidFill>
                <a:latin typeface="微软雅黑" panose="020B0503020204020204" charset="-122"/>
                <a:ea typeface="微软雅黑" panose="020B0503020204020204" charset="-122"/>
                <a:cs typeface="宋体" panose="02010600030101010101" pitchFamily="2" charset="-122"/>
              </a:rPr>
              <a:t>全国优秀科技辅导员</a:t>
            </a:r>
            <a:r>
              <a:rPr lang="zh-CN" altLang="en-US" sz="2400" b="0" u="none">
                <a:solidFill>
                  <a:srgbClr val="0F16A1"/>
                </a:solidFill>
                <a:latin typeface="微软雅黑" panose="020B0503020204020204" charset="-122"/>
                <a:ea typeface="微软雅黑" panose="020B0503020204020204" charset="-122"/>
                <a:cs typeface="宋体" panose="02010600030101010101" pitchFamily="2" charset="-122"/>
              </a:rPr>
              <a:t>，湖南省优秀科技辅导员，</a:t>
            </a:r>
            <a:r>
              <a:rPr lang="en-US" altLang="zh-CN" sz="2400" b="0" u="none">
                <a:solidFill>
                  <a:srgbClr val="0F16A1"/>
                </a:solidFill>
                <a:latin typeface="微软雅黑" panose="020B0503020204020204" charset="-122"/>
                <a:ea typeface="微软雅黑" panose="020B0503020204020204" charset="-122"/>
                <a:cs typeface="宋体" panose="02010600030101010101" pitchFamily="2" charset="-122"/>
              </a:rPr>
              <a:t>2</a:t>
            </a:r>
            <a:r>
              <a:rPr lang="zh-CN" altLang="en-US" sz="2400" b="0" u="none">
                <a:solidFill>
                  <a:srgbClr val="0F16A1"/>
                </a:solidFill>
                <a:latin typeface="微软雅黑" panose="020B0503020204020204" charset="-122"/>
                <a:ea typeface="微软雅黑" panose="020B0503020204020204" charset="-122"/>
                <a:cs typeface="宋体" panose="02010600030101010101" pitchFamily="2" charset="-122"/>
              </a:rPr>
              <a:t>次获</a:t>
            </a:r>
            <a:r>
              <a:rPr lang="zh-CN" altLang="en-US" sz="2400" b="1" u="none">
                <a:solidFill>
                  <a:srgbClr val="FF0000"/>
                </a:solidFill>
                <a:latin typeface="微软雅黑" panose="020B0503020204020204" charset="-122"/>
                <a:ea typeface="微软雅黑" panose="020B0503020204020204" charset="-122"/>
                <a:cs typeface="宋体" panose="02010600030101010101" pitchFamily="2" charset="-122"/>
              </a:rPr>
              <a:t>湖南省优秀科技教师奖</a:t>
            </a:r>
            <a:r>
              <a:rPr lang="zh-CN" altLang="en-US" sz="2400" b="0" u="none">
                <a:solidFill>
                  <a:srgbClr val="0F16A1"/>
                </a:solidFill>
                <a:latin typeface="微软雅黑" panose="020B0503020204020204" charset="-122"/>
                <a:ea typeface="微软雅黑" panose="020B0503020204020204" charset="-122"/>
                <a:cs typeface="宋体" panose="02010600030101010101" pitchFamily="2" charset="-122"/>
              </a:rPr>
              <a:t>，常德市十佳科技辅导员；十佳青年科技工作者；</a:t>
            </a:r>
            <a:r>
              <a:rPr lang="en-US" altLang="zh-CN" sz="2400">
                <a:solidFill>
                  <a:srgbClr val="0F16A1"/>
                </a:solidFill>
                <a:latin typeface="微软雅黑" panose="020B0503020204020204" charset="-122"/>
                <a:ea typeface="微软雅黑" panose="020B0503020204020204" charset="-122"/>
                <a:cs typeface="宋体" panose="02010600030101010101" pitchFamily="2" charset="-122"/>
                <a:sym typeface="+mn-ea"/>
              </a:rPr>
              <a:t>2008</a:t>
            </a:r>
            <a:r>
              <a:rPr lang="zh-CN" altLang="en-US" sz="2400">
                <a:solidFill>
                  <a:srgbClr val="0F16A1"/>
                </a:solidFill>
                <a:latin typeface="微软雅黑" panose="020B0503020204020204" charset="-122"/>
                <a:ea typeface="微软雅黑" panose="020B0503020204020204" charset="-122"/>
                <a:cs typeface="宋体" panose="02010600030101010101" pitchFamily="2" charset="-122"/>
                <a:sym typeface="+mn-ea"/>
              </a:rPr>
              <a:t>年</a:t>
            </a:r>
            <a:r>
              <a:rPr lang="en-US" altLang="zh-CN" sz="2400">
                <a:solidFill>
                  <a:srgbClr val="0F16A1"/>
                </a:solidFill>
                <a:latin typeface="微软雅黑" panose="020B0503020204020204" charset="-122"/>
                <a:ea typeface="微软雅黑" panose="020B0503020204020204" charset="-122"/>
                <a:cs typeface="宋体" panose="02010600030101010101" pitchFamily="2" charset="-122"/>
                <a:sym typeface="+mn-ea"/>
              </a:rPr>
              <a:t>11</a:t>
            </a:r>
            <a:r>
              <a:rPr lang="zh-CN" altLang="en-US" sz="2400">
                <a:solidFill>
                  <a:srgbClr val="0F16A1"/>
                </a:solidFill>
                <a:latin typeface="微软雅黑" panose="020B0503020204020204" charset="-122"/>
                <a:ea typeface="微软雅黑" panose="020B0503020204020204" charset="-122"/>
                <a:cs typeface="宋体" panose="02010600030101010101" pitchFamily="2" charset="-122"/>
                <a:sym typeface="+mn-ea"/>
              </a:rPr>
              <a:t>月，中共常德市委，常德市人民政府授予</a:t>
            </a:r>
            <a:r>
              <a:rPr lang="zh-CN" altLang="en-US" sz="2400" b="1">
                <a:solidFill>
                  <a:srgbClr val="FF0000"/>
                </a:solidFill>
                <a:latin typeface="微软雅黑" panose="020B0503020204020204" charset="-122"/>
                <a:ea typeface="微软雅黑" panose="020B0503020204020204" charset="-122"/>
                <a:cs typeface="宋体" panose="02010600030101010101" pitchFamily="2" charset="-122"/>
                <a:sym typeface="+mn-ea"/>
              </a:rPr>
              <a:t>“科技之星”</a:t>
            </a:r>
            <a:r>
              <a:rPr lang="zh-CN" altLang="en-US" sz="2400">
                <a:solidFill>
                  <a:srgbClr val="0F16A1"/>
                </a:solidFill>
                <a:latin typeface="微软雅黑" panose="020B0503020204020204" charset="-122"/>
                <a:ea typeface="微软雅黑" panose="020B0503020204020204" charset="-122"/>
                <a:cs typeface="宋体" panose="02010600030101010101" pitchFamily="2" charset="-122"/>
                <a:sym typeface="+mn-ea"/>
              </a:rPr>
              <a:t>，常德市十百千人才工程人选</a:t>
            </a:r>
            <a:r>
              <a:rPr lang="zh-CN" altLang="en-US" sz="2400" b="0" u="none">
                <a:solidFill>
                  <a:srgbClr val="0F16A1"/>
                </a:solidFill>
                <a:latin typeface="微软雅黑" panose="020B0503020204020204" charset="-122"/>
                <a:ea typeface="微软雅黑" panose="020B0503020204020204" charset="-122"/>
                <a:cs typeface="宋体" panose="02010600030101010101" pitchFamily="2" charset="-122"/>
              </a:rPr>
              <a:t>。</a:t>
            </a:r>
            <a:endParaRPr lang="zh-CN" altLang="en-US" sz="2400" b="0" u="none">
              <a:solidFill>
                <a:srgbClr val="0F16A1"/>
              </a:solidFill>
              <a:latin typeface="微软雅黑" panose="020B0503020204020204" charset="-122"/>
              <a:ea typeface="微软雅黑" panose="020B0503020204020204" charset="-122"/>
              <a:cs typeface="宋体" panose="02010600030101010101" pitchFamily="2" charset="-122"/>
            </a:endParaRPr>
          </a:p>
          <a:p>
            <a:pPr marL="0" indent="304800" algn="l" fontAlgn="auto">
              <a:lnSpc>
                <a:spcPts val="3300"/>
              </a:lnSpc>
              <a:spcBef>
                <a:spcPts val="1200"/>
              </a:spcBef>
              <a:spcAft>
                <a:spcPts val="1200"/>
              </a:spcAft>
            </a:pPr>
            <a:r>
              <a:rPr lang="zh-CN" altLang="en-US" sz="2400" b="0" u="none">
                <a:solidFill>
                  <a:srgbClr val="0F16A1"/>
                </a:solidFill>
                <a:latin typeface="微软雅黑" panose="020B0503020204020204" charset="-122"/>
                <a:ea typeface="微软雅黑" panose="020B0503020204020204" charset="-122"/>
                <a:cs typeface="宋体" panose="02010600030101010101" pitchFamily="2" charset="-122"/>
              </a:rPr>
              <a:t>   省科技厅项目：</a:t>
            </a:r>
            <a:r>
              <a:rPr lang="en-US" altLang="zh-CN" sz="2400" b="0" u="none">
                <a:solidFill>
                  <a:srgbClr val="0F16A1"/>
                </a:solidFill>
                <a:latin typeface="微软雅黑" panose="020B0503020204020204" charset="-122"/>
                <a:ea typeface="微软雅黑" panose="020B0503020204020204" charset="-122"/>
                <a:cs typeface="宋体" panose="02010600030101010101" pitchFamily="2" charset="-122"/>
              </a:rPr>
              <a:t>《</a:t>
            </a:r>
            <a:r>
              <a:rPr lang="zh-CN" altLang="en-US" sz="2400" b="0" u="none">
                <a:solidFill>
                  <a:srgbClr val="0F16A1"/>
                </a:solidFill>
                <a:latin typeface="微软雅黑" panose="020B0503020204020204" charset="-122"/>
                <a:ea typeface="微软雅黑" panose="020B0503020204020204" charset="-122"/>
                <a:cs typeface="宋体" panose="02010600030101010101" pitchFamily="2" charset="-122"/>
              </a:rPr>
              <a:t>振动环境下高清晰数字显示技术研究</a:t>
            </a:r>
            <a:r>
              <a:rPr lang="en-US" altLang="zh-CN" sz="2400" b="0" u="none">
                <a:solidFill>
                  <a:srgbClr val="0F16A1"/>
                </a:solidFill>
                <a:latin typeface="微软雅黑" panose="020B0503020204020204" charset="-122"/>
                <a:ea typeface="微软雅黑" panose="020B0503020204020204" charset="-122"/>
                <a:cs typeface="宋体" panose="02010600030101010101" pitchFamily="2" charset="-122"/>
              </a:rPr>
              <a:t>》</a:t>
            </a:r>
            <a:r>
              <a:rPr lang="zh-CN" altLang="en-US" sz="2400" b="0" u="none">
                <a:solidFill>
                  <a:srgbClr val="0F16A1"/>
                </a:solidFill>
                <a:latin typeface="微软雅黑" panose="020B0503020204020204" charset="-122"/>
                <a:ea typeface="微软雅黑" panose="020B0503020204020204" charset="-122"/>
                <a:cs typeface="宋体" panose="02010600030101010101" pitchFamily="2" charset="-122"/>
              </a:rPr>
              <a:t>；</a:t>
            </a:r>
            <a:r>
              <a:rPr lang="zh-CN" altLang="en-US" sz="2400" b="1">
                <a:solidFill>
                  <a:srgbClr val="FF0000"/>
                </a:solidFill>
                <a:latin typeface="微软雅黑" panose="020B0503020204020204" charset="-122"/>
                <a:ea typeface="微软雅黑" panose="020B0503020204020204" charset="-122"/>
              </a:rPr>
              <a:t>授权发明专利</a:t>
            </a:r>
            <a:r>
              <a:rPr lang="zh-CN" altLang="en-US" sz="2400" b="1">
                <a:solidFill>
                  <a:srgbClr val="0F16A1"/>
                </a:solidFill>
                <a:latin typeface="微软雅黑" panose="020B0503020204020204" charset="-122"/>
                <a:ea typeface="微软雅黑" panose="020B0503020204020204" charset="-122"/>
              </a:rPr>
              <a:t>：</a:t>
            </a:r>
            <a:r>
              <a:rPr lang="zh-CN" altLang="en-US" sz="2400">
                <a:solidFill>
                  <a:srgbClr val="0F16A1"/>
                </a:solidFill>
                <a:latin typeface="微软雅黑" panose="020B0503020204020204" charset="-122"/>
                <a:ea typeface="微软雅黑" panose="020B0503020204020204" charset="-122"/>
              </a:rPr>
              <a:t>《一种基于无源待机的电器遥控装置和方法》。</a:t>
            </a:r>
            <a:endParaRPr lang="zh-CN" altLang="en-US" sz="2400">
              <a:solidFill>
                <a:srgbClr val="0F16A1"/>
              </a:solidFill>
              <a:latin typeface="微软雅黑" panose="020B0503020204020204" charset="-122"/>
              <a:ea typeface="微软雅黑" panose="020B0503020204020204" charset="-122"/>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95250" y="127000"/>
            <a:ext cx="6124575" cy="863600"/>
          </a:xfrm>
          <a:pattFill prst="pct20">
            <a:fgClr>
              <a:schemeClr val="accent1"/>
            </a:fgClr>
            <a:bgClr>
              <a:schemeClr val="bg1"/>
            </a:bgClr>
          </a:pattFill>
        </p:spPr>
        <p:txBody>
          <a:bodyPr/>
          <a:p>
            <a:r>
              <a:rPr lang="en-US" altLang="zh-CN" sz="3200" b="1" noProof="0" dirty="0" smtClean="0">
                <a:ln>
                  <a:noFill/>
                </a:ln>
                <a:solidFill>
                  <a:schemeClr val="tx2"/>
                </a:solidFill>
                <a:effectLst/>
                <a:uLnTx/>
                <a:uFillTx/>
                <a:latin typeface="微软雅黑" panose="020B0503020204020204" charset="-122"/>
                <a:ea typeface="微软雅黑" panose="020B0503020204020204" charset="-122"/>
                <a:sym typeface="+mn-ea"/>
              </a:rPr>
              <a:t>6.4.1</a:t>
            </a:r>
            <a:r>
              <a:rPr lang="zh-CN" altLang="en-US" sz="3200" b="1" noProof="0" dirty="0" smtClean="0">
                <a:ln>
                  <a:noFill/>
                </a:ln>
                <a:solidFill>
                  <a:schemeClr val="tx2"/>
                </a:solidFill>
                <a:effectLst/>
                <a:uLnTx/>
                <a:uFillTx/>
                <a:latin typeface="微软雅黑" panose="020B0503020204020204" charset="-122"/>
                <a:ea typeface="微软雅黑" panose="020B0503020204020204" charset="-122"/>
                <a:sym typeface="+mn-ea"/>
              </a:rPr>
              <a:t>中学生技术发明类论文</a:t>
            </a:r>
            <a:endParaRPr lang="zh-CN" altLang="en-US" sz="3200" b="1">
              <a:latin typeface="微软雅黑" panose="020B0503020204020204" charset="-122"/>
              <a:ea typeface="微软雅黑" panose="020B0503020204020204" charset="-122"/>
            </a:endParaRPr>
          </a:p>
        </p:txBody>
      </p:sp>
      <p:sp>
        <p:nvSpPr>
          <p:cNvPr id="23555" name="TextBox 2"/>
          <p:cNvSpPr txBox="1"/>
          <p:nvPr/>
        </p:nvSpPr>
        <p:spPr>
          <a:xfrm>
            <a:off x="271145" y="1084580"/>
            <a:ext cx="11713845" cy="5400040"/>
          </a:xfrm>
          <a:prstGeom prst="rect">
            <a:avLst/>
          </a:prstGeom>
          <a:pattFill prst="pct20">
            <a:fgClr>
              <a:schemeClr val="accent1"/>
            </a:fgClr>
            <a:bgClr>
              <a:schemeClr val="bg1"/>
            </a:bgClr>
          </a:pattFill>
          <a:ln w="9525">
            <a:noFill/>
          </a:ln>
        </p:spPr>
        <p:txBody>
          <a:bodyPr wrap="square">
            <a:spAutoFit/>
          </a:bodyPr>
          <a:p>
            <a:pPr lvl="0" fontAlgn="auto">
              <a:lnSpc>
                <a:spcPts val="4000"/>
              </a:lnSpc>
              <a:spcBef>
                <a:spcPts val="300"/>
              </a:spcBef>
            </a:pPr>
            <a:r>
              <a:rPr lang="en-US" altLang="zh-CN" sz="2400" b="1" dirty="0">
                <a:latin typeface="微软雅黑" panose="020B0503020204020204" charset="-122"/>
                <a:ea typeface="微软雅黑" panose="020B0503020204020204" charset="-122"/>
              </a:rPr>
              <a:t>        </a:t>
            </a:r>
            <a:r>
              <a:rPr lang="zh-CN" altLang="zh-CN" sz="2400" b="1" dirty="0">
                <a:latin typeface="微软雅黑" panose="020B0503020204020204" charset="-122"/>
                <a:ea typeface="微软雅黑" panose="020B0503020204020204" charset="-122"/>
              </a:rPr>
              <a:t>技术发明</a:t>
            </a:r>
            <a:r>
              <a:rPr lang="zh-CN" altLang="en-US" sz="2400" b="1" dirty="0">
                <a:latin typeface="微软雅黑" panose="020B0503020204020204" charset="-122"/>
                <a:ea typeface="微软雅黑" panose="020B0503020204020204" charset="-122"/>
              </a:rPr>
              <a:t>类项目</a:t>
            </a:r>
            <a:r>
              <a:rPr lang="zh-CN" altLang="zh-CN" sz="2400" b="1" dirty="0">
                <a:solidFill>
                  <a:srgbClr val="0F16A1"/>
                </a:solidFill>
                <a:latin typeface="微软雅黑" panose="020B0503020204020204" charset="-122"/>
                <a:ea typeface="微软雅黑" panose="020B0503020204020204" charset="-122"/>
              </a:rPr>
              <a:t>主要指涉及工程设计、发明创造、计算机软硬件等以实物发明为主的、能够以直观形式向评委和公众演示创新成果的项目，</a:t>
            </a:r>
            <a:r>
              <a:rPr lang="zh-CN" altLang="en-US" sz="2400" b="1" dirty="0">
                <a:solidFill>
                  <a:srgbClr val="0F16A1"/>
                </a:solidFill>
                <a:latin typeface="微软雅黑" panose="020B0503020204020204" charset="-122"/>
                <a:ea typeface="微软雅黑" panose="020B0503020204020204" charset="-122"/>
              </a:rPr>
              <a:t>其论文</a:t>
            </a:r>
            <a:r>
              <a:rPr lang="zh-CN" altLang="zh-CN" sz="2400" b="1" dirty="0">
                <a:solidFill>
                  <a:srgbClr val="0F16A1"/>
                </a:solidFill>
                <a:latin typeface="微软雅黑" panose="020B0503020204020204" charset="-122"/>
                <a:ea typeface="微软雅黑" panose="020B0503020204020204" charset="-122"/>
              </a:rPr>
              <a:t>具体分为发明成果和软件研究报告。</a:t>
            </a:r>
            <a:endParaRPr lang="zh-CN" altLang="zh-CN" sz="2400" b="1" dirty="0">
              <a:solidFill>
                <a:srgbClr val="0F16A1"/>
              </a:solidFill>
              <a:latin typeface="微软雅黑" panose="020B0503020204020204" charset="-122"/>
              <a:ea typeface="微软雅黑" panose="020B0503020204020204" charset="-122"/>
            </a:endParaRPr>
          </a:p>
          <a:p>
            <a:pPr lvl="0" indent="0" fontAlgn="auto">
              <a:lnSpc>
                <a:spcPts val="4000"/>
              </a:lnSpc>
              <a:spcBef>
                <a:spcPts val="300"/>
              </a:spcBef>
              <a:buNone/>
            </a:pPr>
            <a:r>
              <a:rPr lang="zh-CN" altLang="zh-CN" sz="2400" b="1" dirty="0">
                <a:solidFill>
                  <a:srgbClr val="FF0000"/>
                </a:solidFill>
                <a:latin typeface="微软雅黑" panose="020B0503020204020204" charset="-122"/>
                <a:ea typeface="微软雅黑" panose="020B0503020204020204" charset="-122"/>
              </a:rPr>
              <a:t>       发明成果</a:t>
            </a:r>
            <a:r>
              <a:rPr lang="zh-CN" altLang="en-US" sz="2400" b="1" dirty="0">
                <a:solidFill>
                  <a:srgbClr val="FF0000"/>
                </a:solidFill>
                <a:latin typeface="微软雅黑" panose="020B0503020204020204" charset="-122"/>
                <a:ea typeface="微软雅黑" panose="020B0503020204020204" charset="-122"/>
              </a:rPr>
              <a:t>类研究报告</a:t>
            </a:r>
            <a:r>
              <a:rPr lang="zh-CN" altLang="zh-CN" sz="2400" b="1" dirty="0">
                <a:latin typeface="微软雅黑" panose="020B0503020204020204" charset="-122"/>
                <a:ea typeface="微软雅黑" panose="020B0503020204020204" charset="-122"/>
              </a:rPr>
              <a:t>一般包括以下内容：</a:t>
            </a:r>
            <a:endParaRPr lang="zh-CN" altLang="zh-CN" sz="2400" b="1" dirty="0">
              <a:latin typeface="微软雅黑" panose="020B0503020204020204" charset="-122"/>
              <a:ea typeface="微软雅黑" panose="020B0503020204020204" charset="-122"/>
            </a:endParaRPr>
          </a:p>
          <a:p>
            <a:pPr lvl="0" fontAlgn="auto">
              <a:lnSpc>
                <a:spcPts val="4000"/>
              </a:lnSpc>
              <a:spcBef>
                <a:spcPts val="300"/>
              </a:spcBef>
            </a:pPr>
            <a:r>
              <a:rPr lang="zh-CN" altLang="zh-CN" sz="2400" b="1" dirty="0">
                <a:latin typeface="微软雅黑" panose="020B0503020204020204" charset="-122"/>
                <a:ea typeface="微软雅黑" panose="020B0503020204020204" charset="-122"/>
              </a:rPr>
              <a:t>     （</a:t>
            </a:r>
            <a:r>
              <a:rPr lang="en-US" altLang="zh-CN" sz="2400" b="1" dirty="0">
                <a:latin typeface="微软雅黑" panose="020B0503020204020204" charset="-122"/>
                <a:ea typeface="微软雅黑" panose="020B0503020204020204" charset="-122"/>
              </a:rPr>
              <a:t>1</a:t>
            </a:r>
            <a:r>
              <a:rPr lang="zh-CN" altLang="zh-CN" sz="2400" b="1" dirty="0">
                <a:latin typeface="微软雅黑" panose="020B0503020204020204" charset="-122"/>
                <a:ea typeface="微软雅黑" panose="020B0503020204020204" charset="-122"/>
              </a:rPr>
              <a:t>）</a:t>
            </a:r>
            <a:r>
              <a:rPr lang="zh-CN" altLang="zh-CN" sz="2400" b="1" dirty="0">
                <a:solidFill>
                  <a:srgbClr val="FF0000"/>
                </a:solidFill>
                <a:latin typeface="微软雅黑" panose="020B0503020204020204" charset="-122"/>
                <a:ea typeface="微软雅黑" panose="020B0503020204020204" charset="-122"/>
              </a:rPr>
              <a:t>项目调研：</a:t>
            </a:r>
            <a:r>
              <a:rPr lang="zh-CN" altLang="zh-CN" sz="2400" b="1" dirty="0">
                <a:latin typeface="微软雅黑" panose="020B0503020204020204" charset="-122"/>
                <a:ea typeface="微软雅黑" panose="020B0503020204020204" charset="-122"/>
              </a:rPr>
              <a:t>研究问题的提出，对以往相关工作或成果的调查、分析，提出作者研究的目的或解决问题的思路。</a:t>
            </a:r>
            <a:endParaRPr lang="zh-CN" altLang="zh-CN" sz="2400" b="1" dirty="0">
              <a:latin typeface="微软雅黑" panose="020B0503020204020204" charset="-122"/>
              <a:ea typeface="微软雅黑" panose="020B0503020204020204" charset="-122"/>
            </a:endParaRPr>
          </a:p>
          <a:p>
            <a:pPr lvl="0" fontAlgn="auto">
              <a:lnSpc>
                <a:spcPts val="4000"/>
              </a:lnSpc>
              <a:spcBef>
                <a:spcPts val="300"/>
              </a:spcBef>
            </a:pPr>
            <a:r>
              <a:rPr lang="zh-CN" altLang="zh-CN" sz="2400" b="1" dirty="0">
                <a:latin typeface="微软雅黑" panose="020B0503020204020204" charset="-122"/>
                <a:ea typeface="微软雅黑" panose="020B0503020204020204" charset="-122"/>
              </a:rPr>
              <a:t>     （</a:t>
            </a:r>
            <a:r>
              <a:rPr lang="en-US" altLang="zh-CN" sz="2400" b="1" dirty="0">
                <a:latin typeface="微软雅黑" panose="020B0503020204020204" charset="-122"/>
                <a:ea typeface="微软雅黑" panose="020B0503020204020204" charset="-122"/>
              </a:rPr>
              <a:t>2</a:t>
            </a:r>
            <a:r>
              <a:rPr lang="zh-CN" altLang="zh-CN" sz="2400" b="1" dirty="0">
                <a:latin typeface="微软雅黑" panose="020B0503020204020204" charset="-122"/>
                <a:ea typeface="微软雅黑" panose="020B0503020204020204" charset="-122"/>
              </a:rPr>
              <a:t>）</a:t>
            </a:r>
            <a:r>
              <a:rPr lang="zh-CN" altLang="zh-CN" sz="2400" b="1" dirty="0">
                <a:solidFill>
                  <a:srgbClr val="FF0000"/>
                </a:solidFill>
                <a:latin typeface="微软雅黑" panose="020B0503020204020204" charset="-122"/>
                <a:ea typeface="微软雅黑" panose="020B0503020204020204" charset="-122"/>
              </a:rPr>
              <a:t>方案设计：</a:t>
            </a:r>
            <a:r>
              <a:rPr lang="zh-CN" altLang="zh-CN" sz="2400" b="1" dirty="0">
                <a:solidFill>
                  <a:srgbClr val="0F16A1"/>
                </a:solidFill>
                <a:latin typeface="微软雅黑" panose="020B0503020204020204" charset="-122"/>
                <a:ea typeface="微软雅黑" panose="020B0503020204020204" charset="-122"/>
              </a:rPr>
              <a:t>制定出发明的设计方案，实施步骤。</a:t>
            </a:r>
            <a:endParaRPr lang="zh-CN" altLang="zh-CN" sz="2400" b="1" dirty="0">
              <a:solidFill>
                <a:srgbClr val="0F16A1"/>
              </a:solidFill>
              <a:latin typeface="微软雅黑" panose="020B0503020204020204" charset="-122"/>
              <a:ea typeface="微软雅黑" panose="020B0503020204020204" charset="-122"/>
            </a:endParaRPr>
          </a:p>
          <a:p>
            <a:pPr lvl="0" fontAlgn="auto">
              <a:lnSpc>
                <a:spcPts val="4000"/>
              </a:lnSpc>
              <a:spcBef>
                <a:spcPts val="300"/>
              </a:spcBef>
            </a:pPr>
            <a:r>
              <a:rPr lang="zh-CN" altLang="zh-CN" sz="2400" b="1" dirty="0">
                <a:latin typeface="微软雅黑" panose="020B0503020204020204" charset="-122"/>
                <a:ea typeface="微软雅黑" panose="020B0503020204020204" charset="-122"/>
              </a:rPr>
              <a:t>     （</a:t>
            </a:r>
            <a:r>
              <a:rPr lang="en-US" altLang="zh-CN" sz="2400" b="1" dirty="0">
                <a:latin typeface="微软雅黑" panose="020B0503020204020204" charset="-122"/>
                <a:ea typeface="微软雅黑" panose="020B0503020204020204" charset="-122"/>
              </a:rPr>
              <a:t>3</a:t>
            </a:r>
            <a:r>
              <a:rPr lang="zh-CN" altLang="zh-CN" sz="2400" b="1" dirty="0">
                <a:latin typeface="微软雅黑" panose="020B0503020204020204" charset="-122"/>
                <a:ea typeface="微软雅黑" panose="020B0503020204020204" charset="-122"/>
              </a:rPr>
              <a:t>）</a:t>
            </a:r>
            <a:r>
              <a:rPr lang="zh-CN" altLang="zh-CN" sz="2400" b="1" dirty="0">
                <a:solidFill>
                  <a:srgbClr val="FF0000"/>
                </a:solidFill>
                <a:latin typeface="微软雅黑" panose="020B0503020204020204" charset="-122"/>
                <a:ea typeface="微软雅黑" panose="020B0503020204020204" charset="-122"/>
              </a:rPr>
              <a:t>研制过程：</a:t>
            </a:r>
            <a:r>
              <a:rPr lang="zh-CN" altLang="zh-CN" sz="2400" b="1" dirty="0">
                <a:latin typeface="微软雅黑" panose="020B0503020204020204" charset="-122"/>
                <a:ea typeface="微软雅黑" panose="020B0503020204020204" charset="-122"/>
              </a:rPr>
              <a:t>制作实物并不断改进的过程。</a:t>
            </a:r>
            <a:endParaRPr lang="zh-CN" altLang="zh-CN" sz="2400" b="1" dirty="0">
              <a:latin typeface="微软雅黑" panose="020B0503020204020204" charset="-122"/>
              <a:ea typeface="微软雅黑" panose="020B0503020204020204" charset="-122"/>
            </a:endParaRPr>
          </a:p>
          <a:p>
            <a:pPr lvl="0" fontAlgn="auto">
              <a:lnSpc>
                <a:spcPts val="4000"/>
              </a:lnSpc>
              <a:spcBef>
                <a:spcPts val="300"/>
              </a:spcBef>
            </a:pPr>
            <a:r>
              <a:rPr lang="zh-CN" altLang="zh-CN" sz="2400" b="1" dirty="0">
                <a:latin typeface="微软雅黑" panose="020B0503020204020204" charset="-122"/>
                <a:ea typeface="微软雅黑" panose="020B0503020204020204" charset="-122"/>
              </a:rPr>
              <a:t>     （</a:t>
            </a:r>
            <a:r>
              <a:rPr lang="en-US" altLang="zh-CN" sz="2400" b="1" dirty="0">
                <a:latin typeface="微软雅黑" panose="020B0503020204020204" charset="-122"/>
                <a:ea typeface="微软雅黑" panose="020B0503020204020204" charset="-122"/>
              </a:rPr>
              <a:t>4</a:t>
            </a:r>
            <a:r>
              <a:rPr lang="zh-CN" altLang="zh-CN" sz="2400" b="1" dirty="0">
                <a:latin typeface="微软雅黑" panose="020B0503020204020204" charset="-122"/>
                <a:ea typeface="微软雅黑" panose="020B0503020204020204" charset="-122"/>
              </a:rPr>
              <a:t>）</a:t>
            </a:r>
            <a:r>
              <a:rPr lang="zh-CN" altLang="zh-CN" sz="2400" b="1" dirty="0">
                <a:solidFill>
                  <a:srgbClr val="FF0000"/>
                </a:solidFill>
                <a:latin typeface="微软雅黑" panose="020B0503020204020204" charset="-122"/>
                <a:ea typeface="微软雅黑" panose="020B0503020204020204" charset="-122"/>
              </a:rPr>
              <a:t>成果的测试及使用：</a:t>
            </a:r>
            <a:r>
              <a:rPr lang="zh-CN" altLang="zh-CN" sz="2400" b="1" dirty="0">
                <a:solidFill>
                  <a:srgbClr val="0F16A1"/>
                </a:solidFill>
                <a:latin typeface="微软雅黑" panose="020B0503020204020204" charset="-122"/>
                <a:ea typeface="微软雅黑" panose="020B0503020204020204" charset="-122"/>
              </a:rPr>
              <a:t>对发明成果的测试和使用方法。</a:t>
            </a:r>
            <a:endParaRPr lang="zh-CN" altLang="zh-CN" sz="2400" b="1" dirty="0">
              <a:solidFill>
                <a:srgbClr val="0F16A1"/>
              </a:solidFill>
              <a:latin typeface="微软雅黑" panose="020B0503020204020204" charset="-122"/>
              <a:ea typeface="微软雅黑" panose="020B0503020204020204" charset="-122"/>
            </a:endParaRPr>
          </a:p>
          <a:p>
            <a:pPr lvl="0" fontAlgn="auto">
              <a:lnSpc>
                <a:spcPts val="4000"/>
              </a:lnSpc>
              <a:spcBef>
                <a:spcPts val="300"/>
              </a:spcBef>
            </a:pPr>
            <a:r>
              <a:rPr lang="zh-CN" altLang="zh-CN" sz="2400" b="1" dirty="0">
                <a:latin typeface="微软雅黑" panose="020B0503020204020204" charset="-122"/>
                <a:ea typeface="微软雅黑" panose="020B0503020204020204" charset="-122"/>
              </a:rPr>
              <a:t>     （</a:t>
            </a:r>
            <a:r>
              <a:rPr lang="en-US" altLang="zh-CN" sz="2400" b="1" dirty="0">
                <a:latin typeface="微软雅黑" panose="020B0503020204020204" charset="-122"/>
                <a:ea typeface="微软雅黑" panose="020B0503020204020204" charset="-122"/>
              </a:rPr>
              <a:t>5</a:t>
            </a:r>
            <a:r>
              <a:rPr lang="zh-CN" altLang="zh-CN" sz="2400" b="1" dirty="0">
                <a:latin typeface="微软雅黑" panose="020B0503020204020204" charset="-122"/>
                <a:ea typeface="微软雅黑" panose="020B0503020204020204" charset="-122"/>
              </a:rPr>
              <a:t>）</a:t>
            </a:r>
            <a:r>
              <a:rPr lang="zh-CN" altLang="zh-CN" sz="2400" b="1" dirty="0">
                <a:solidFill>
                  <a:srgbClr val="FF0000"/>
                </a:solidFill>
                <a:latin typeface="微软雅黑" panose="020B0503020204020204" charset="-122"/>
                <a:ea typeface="微软雅黑" panose="020B0503020204020204" charset="-122"/>
              </a:rPr>
              <a:t>成果应用原理：</a:t>
            </a:r>
            <a:r>
              <a:rPr lang="zh-CN" altLang="zh-CN" sz="2400" b="1" dirty="0">
                <a:latin typeface="微软雅黑" panose="020B0503020204020204" charset="-122"/>
                <a:ea typeface="微软雅黑" panose="020B0503020204020204" charset="-122"/>
              </a:rPr>
              <a:t>发明成果所涉及和使用的原理说明并配有相关图表</a:t>
            </a:r>
            <a:r>
              <a:rPr lang="zh-CN" altLang="zh-CN" sz="2800" dirty="0">
                <a:latin typeface="微软雅黑" panose="020B0503020204020204" charset="-122"/>
                <a:ea typeface="微软雅黑" panose="020B0503020204020204" charset="-122"/>
              </a:rPr>
              <a:t>。</a:t>
            </a:r>
            <a:endParaRPr lang="zh-CN" altLang="zh-CN" sz="2800" dirty="0">
              <a:latin typeface="微软雅黑" panose="020B0503020204020204" charset="-122"/>
              <a:ea typeface="微软雅黑" panose="020B0503020204020204" charset="-122"/>
            </a:endParaRP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07315" y="390525"/>
            <a:ext cx="4300855" cy="863600"/>
          </a:xfrm>
          <a:pattFill prst="pct20">
            <a:fgClr>
              <a:schemeClr val="accent1"/>
            </a:fgClr>
            <a:bgClr>
              <a:schemeClr val="bg1"/>
            </a:bgClr>
          </a:pattFill>
        </p:spPr>
        <p:txBody>
          <a:bodyPr/>
          <a:p>
            <a:r>
              <a:rPr lang="en-US" altLang="zh-CN" sz="3200" b="1">
                <a:solidFill>
                  <a:schemeClr val="tx1"/>
                </a:solidFill>
                <a:latin typeface="微软雅黑" panose="020B0503020204020204" charset="-122"/>
                <a:ea typeface="微软雅黑" panose="020B0503020204020204" charset="-122"/>
              </a:rPr>
              <a:t>6.4.2</a:t>
            </a:r>
            <a:r>
              <a:rPr lang="zh-CN" altLang="zh-CN" sz="3200" b="1" dirty="0">
                <a:solidFill>
                  <a:schemeClr val="tx1"/>
                </a:solidFill>
                <a:latin typeface="微软雅黑" panose="020B0503020204020204" charset="-122"/>
                <a:ea typeface="微软雅黑" panose="020B0503020204020204" charset="-122"/>
                <a:sym typeface="+mn-ea"/>
              </a:rPr>
              <a:t>软件研究</a:t>
            </a:r>
            <a:r>
              <a:rPr lang="zh-CN" altLang="en-US" sz="3200" b="1" dirty="0">
                <a:solidFill>
                  <a:schemeClr val="tx1"/>
                </a:solidFill>
                <a:latin typeface="微软雅黑" panose="020B0503020204020204" charset="-122"/>
                <a:ea typeface="微软雅黑" panose="020B0503020204020204" charset="-122"/>
                <a:sym typeface="+mn-ea"/>
              </a:rPr>
              <a:t>报告</a:t>
            </a:r>
            <a:endParaRPr lang="zh-CN" altLang="en-US" sz="3200" b="1" dirty="0">
              <a:solidFill>
                <a:schemeClr val="tx1"/>
              </a:solidFill>
              <a:latin typeface="微软雅黑" panose="020B0503020204020204" charset="-122"/>
              <a:ea typeface="微软雅黑" panose="020B0503020204020204" charset="-122"/>
              <a:sym typeface="+mn-ea"/>
            </a:endParaRPr>
          </a:p>
        </p:txBody>
      </p:sp>
      <p:sp>
        <p:nvSpPr>
          <p:cNvPr id="4" name="TextBox 1"/>
          <p:cNvSpPr txBox="1"/>
          <p:nvPr/>
        </p:nvSpPr>
        <p:spPr>
          <a:xfrm>
            <a:off x="923290" y="1416685"/>
            <a:ext cx="10345420" cy="4876800"/>
          </a:xfrm>
          <a:prstGeom prst="rect">
            <a:avLst/>
          </a:prstGeom>
          <a:pattFill prst="pct20">
            <a:fgClr>
              <a:schemeClr val="accent1"/>
            </a:fgClr>
            <a:bgClr>
              <a:schemeClr val="bg1"/>
            </a:bgClr>
          </a:pattFill>
          <a:ln w="9525">
            <a:noFill/>
          </a:ln>
        </p:spPr>
        <p:txBody>
          <a:bodyPr wrap="square">
            <a:spAutoFit/>
          </a:bodyPr>
          <a:p>
            <a:pPr lvl="0" indent="0" fontAlgn="auto">
              <a:lnSpc>
                <a:spcPct val="150000"/>
              </a:lnSpc>
              <a:spcBef>
                <a:spcPts val="2400"/>
              </a:spcBef>
              <a:buNone/>
            </a:pPr>
            <a:r>
              <a:rPr lang="en-US" altLang="zh-CN" sz="2400" b="1" dirty="0">
                <a:latin typeface="Constantia" panose="02030602050306030303" pitchFamily="18" charset="0"/>
                <a:ea typeface="宋体" panose="02010600030101010101" pitchFamily="2" charset="-122"/>
              </a:rPr>
              <a:t>        </a:t>
            </a:r>
            <a:r>
              <a:rPr lang="zh-CN" altLang="en-US" sz="2800" b="1" dirty="0">
                <a:latin typeface="微软雅黑" panose="020B0503020204020204" charset="-122"/>
                <a:ea typeface="微软雅黑" panose="020B0503020204020204" charset="-122"/>
              </a:rPr>
              <a:t> </a:t>
            </a:r>
            <a:r>
              <a:rPr lang="zh-CN" altLang="zh-CN" sz="2800" b="1" dirty="0">
                <a:solidFill>
                  <a:srgbClr val="FF0000"/>
                </a:solidFill>
                <a:latin typeface="微软雅黑" panose="020B0503020204020204" charset="-122"/>
                <a:ea typeface="微软雅黑" panose="020B0503020204020204" charset="-122"/>
              </a:rPr>
              <a:t>软件研究</a:t>
            </a:r>
            <a:r>
              <a:rPr lang="zh-CN" altLang="en-US" sz="2800" b="1" dirty="0">
                <a:solidFill>
                  <a:srgbClr val="FF0000"/>
                </a:solidFill>
                <a:latin typeface="微软雅黑" panose="020B0503020204020204" charset="-122"/>
                <a:ea typeface="微软雅黑" panose="020B0503020204020204" charset="-122"/>
              </a:rPr>
              <a:t>报告</a:t>
            </a:r>
            <a:r>
              <a:rPr lang="zh-CN" altLang="zh-CN" sz="2800" b="1" dirty="0">
                <a:latin typeface="微软雅黑" panose="020B0503020204020204" charset="-122"/>
                <a:ea typeface="微软雅黑" panose="020B0503020204020204" charset="-122"/>
              </a:rPr>
              <a:t>是指计算机学科中关于软件方面的科技创新成果的研究论文。</a:t>
            </a:r>
            <a:endParaRPr lang="en-US" altLang="zh-CN" sz="2800" b="1" dirty="0">
              <a:latin typeface="微软雅黑" panose="020B0503020204020204" charset="-122"/>
              <a:ea typeface="微软雅黑" panose="020B0503020204020204" charset="-122"/>
            </a:endParaRPr>
          </a:p>
          <a:p>
            <a:pPr lvl="0" indent="0" fontAlgn="auto">
              <a:lnSpc>
                <a:spcPct val="150000"/>
              </a:lnSpc>
              <a:spcBef>
                <a:spcPts val="2400"/>
              </a:spcBef>
              <a:buNone/>
            </a:pPr>
            <a:r>
              <a:rPr lang="zh-CN" altLang="zh-CN" sz="2800" b="1" dirty="0">
                <a:solidFill>
                  <a:srgbClr val="FF0000"/>
                </a:solidFill>
                <a:latin typeface="微软雅黑" panose="020B0503020204020204" charset="-122"/>
                <a:ea typeface="微软雅黑" panose="020B0503020204020204" charset="-122"/>
              </a:rPr>
              <a:t>主要内容应包括</a:t>
            </a:r>
            <a:r>
              <a:rPr lang="zh-CN" altLang="en-US" sz="2800" b="1" dirty="0">
                <a:solidFill>
                  <a:srgbClr val="FF0000"/>
                </a:solidFill>
                <a:latin typeface="微软雅黑" panose="020B0503020204020204" charset="-122"/>
                <a:ea typeface="微软雅黑" panose="020B0503020204020204" charset="-122"/>
              </a:rPr>
              <a:t>：</a:t>
            </a:r>
            <a:endParaRPr lang="zh-CN" altLang="en-US" sz="2800" b="1" dirty="0">
              <a:solidFill>
                <a:srgbClr val="FF0000"/>
              </a:solidFill>
              <a:latin typeface="微软雅黑" panose="020B0503020204020204" charset="-122"/>
              <a:ea typeface="微软雅黑" panose="020B0503020204020204" charset="-122"/>
            </a:endParaRPr>
          </a:p>
          <a:p>
            <a:pPr lvl="0" indent="0" fontAlgn="auto">
              <a:lnSpc>
                <a:spcPct val="150000"/>
              </a:lnSpc>
              <a:buNone/>
            </a:pPr>
            <a:r>
              <a:rPr lang="en-US" altLang="zh-CN" sz="2800" b="1" dirty="0">
                <a:latin typeface="微软雅黑" panose="020B0503020204020204" charset="-122"/>
                <a:ea typeface="微软雅黑" panose="020B0503020204020204" charset="-122"/>
              </a:rPr>
              <a:t>      </a:t>
            </a:r>
            <a:r>
              <a:rPr lang="zh-CN" altLang="en-US" sz="2800" b="1" dirty="0">
                <a:latin typeface="微软雅黑" panose="020B0503020204020204" charset="-122"/>
                <a:ea typeface="微软雅黑" panose="020B0503020204020204" charset="-122"/>
              </a:rPr>
              <a:t>（</a:t>
            </a:r>
            <a:r>
              <a:rPr lang="en-US" altLang="zh-CN" sz="2800" b="1" dirty="0">
                <a:latin typeface="微软雅黑" panose="020B0503020204020204" charset="-122"/>
                <a:ea typeface="微软雅黑" panose="020B0503020204020204" charset="-122"/>
              </a:rPr>
              <a:t>1</a:t>
            </a:r>
            <a:r>
              <a:rPr lang="zh-CN" altLang="en-US" sz="2800" b="1" dirty="0">
                <a:latin typeface="微软雅黑" panose="020B0503020204020204" charset="-122"/>
                <a:ea typeface="微软雅黑" panose="020B0503020204020204" charset="-122"/>
              </a:rPr>
              <a:t>）</a:t>
            </a:r>
            <a:r>
              <a:rPr lang="zh-CN" altLang="zh-CN" sz="2800" b="1" dirty="0">
                <a:latin typeface="微软雅黑" panose="020B0503020204020204" charset="-122"/>
                <a:ea typeface="微软雅黑" panose="020B0503020204020204" charset="-122"/>
              </a:rPr>
              <a:t>研究思路及设想</a:t>
            </a:r>
            <a:endParaRPr lang="zh-CN" altLang="zh-CN" sz="2800" b="1" dirty="0">
              <a:latin typeface="微软雅黑" panose="020B0503020204020204" charset="-122"/>
              <a:ea typeface="微软雅黑" panose="020B0503020204020204" charset="-122"/>
            </a:endParaRPr>
          </a:p>
          <a:p>
            <a:pPr lvl="0" indent="0" fontAlgn="auto">
              <a:lnSpc>
                <a:spcPct val="150000"/>
              </a:lnSpc>
              <a:buNone/>
            </a:pPr>
            <a:r>
              <a:rPr lang="en-US" altLang="zh-CN" sz="2800" b="1" dirty="0">
                <a:latin typeface="微软雅黑" panose="020B0503020204020204" charset="-122"/>
                <a:ea typeface="微软雅黑" panose="020B0503020204020204" charset="-122"/>
              </a:rPr>
              <a:t>      </a:t>
            </a:r>
            <a:r>
              <a:rPr lang="zh-CN" altLang="en-US" sz="2800" b="1" dirty="0">
                <a:latin typeface="微软雅黑" panose="020B0503020204020204" charset="-122"/>
                <a:ea typeface="微软雅黑" panose="020B0503020204020204" charset="-122"/>
              </a:rPr>
              <a:t>（</a:t>
            </a:r>
            <a:r>
              <a:rPr lang="en-US" altLang="zh-CN" sz="2800" b="1" dirty="0">
                <a:latin typeface="微软雅黑" panose="020B0503020204020204" charset="-122"/>
                <a:ea typeface="微软雅黑" panose="020B0503020204020204" charset="-122"/>
              </a:rPr>
              <a:t>2</a:t>
            </a:r>
            <a:r>
              <a:rPr lang="zh-CN" altLang="en-US" sz="2800" b="1" dirty="0">
                <a:latin typeface="微软雅黑" panose="020B0503020204020204" charset="-122"/>
                <a:ea typeface="微软雅黑" panose="020B0503020204020204" charset="-122"/>
              </a:rPr>
              <a:t>）</a:t>
            </a:r>
            <a:r>
              <a:rPr lang="zh-CN" altLang="zh-CN" sz="2800" b="1" dirty="0">
                <a:solidFill>
                  <a:srgbClr val="0F16A1"/>
                </a:solidFill>
                <a:latin typeface="微软雅黑" panose="020B0503020204020204" charset="-122"/>
                <a:ea typeface="微软雅黑" panose="020B0503020204020204" charset="-122"/>
              </a:rPr>
              <a:t>软件工作原理及设计方案</a:t>
            </a:r>
            <a:endParaRPr lang="zh-CN" altLang="zh-CN" sz="2800" b="1" dirty="0">
              <a:solidFill>
                <a:srgbClr val="0F16A1"/>
              </a:solidFill>
              <a:latin typeface="微软雅黑" panose="020B0503020204020204" charset="-122"/>
              <a:ea typeface="微软雅黑" panose="020B0503020204020204" charset="-122"/>
            </a:endParaRPr>
          </a:p>
          <a:p>
            <a:pPr lvl="0" indent="0" fontAlgn="auto">
              <a:lnSpc>
                <a:spcPct val="150000"/>
              </a:lnSpc>
              <a:buNone/>
            </a:pPr>
            <a:r>
              <a:rPr lang="en-US" altLang="zh-CN" sz="2800" b="1" dirty="0">
                <a:latin typeface="微软雅黑" panose="020B0503020204020204" charset="-122"/>
                <a:ea typeface="微软雅黑" panose="020B0503020204020204" charset="-122"/>
              </a:rPr>
              <a:t>      </a:t>
            </a:r>
            <a:r>
              <a:rPr lang="zh-CN" altLang="en-US" sz="2800" b="1" dirty="0">
                <a:latin typeface="微软雅黑" panose="020B0503020204020204" charset="-122"/>
                <a:ea typeface="微软雅黑" panose="020B0503020204020204" charset="-122"/>
              </a:rPr>
              <a:t>（</a:t>
            </a:r>
            <a:r>
              <a:rPr lang="en-US" altLang="zh-CN" sz="2800" b="1" dirty="0">
                <a:latin typeface="微软雅黑" panose="020B0503020204020204" charset="-122"/>
                <a:ea typeface="微软雅黑" panose="020B0503020204020204" charset="-122"/>
              </a:rPr>
              <a:t>3</a:t>
            </a:r>
            <a:r>
              <a:rPr lang="zh-CN" altLang="en-US" sz="2800" b="1" dirty="0">
                <a:latin typeface="微软雅黑" panose="020B0503020204020204" charset="-122"/>
                <a:ea typeface="微软雅黑" panose="020B0503020204020204" charset="-122"/>
              </a:rPr>
              <a:t>）</a:t>
            </a:r>
            <a:r>
              <a:rPr lang="zh-CN" altLang="zh-CN" sz="2800" b="1" dirty="0">
                <a:latin typeface="微软雅黑" panose="020B0503020204020204" charset="-122"/>
                <a:ea typeface="微软雅黑" panose="020B0503020204020204" charset="-122"/>
              </a:rPr>
              <a:t>模块及工作流程设计</a:t>
            </a:r>
            <a:endParaRPr lang="zh-CN" altLang="zh-CN" sz="2800" b="1" dirty="0">
              <a:latin typeface="微软雅黑" panose="020B0503020204020204" charset="-122"/>
              <a:ea typeface="微软雅黑" panose="020B0503020204020204" charset="-122"/>
            </a:endParaRPr>
          </a:p>
          <a:p>
            <a:pPr lvl="0" indent="0" fontAlgn="auto">
              <a:lnSpc>
                <a:spcPct val="150000"/>
              </a:lnSpc>
              <a:buNone/>
            </a:pPr>
            <a:r>
              <a:rPr lang="en-US" altLang="zh-CN" sz="2800" b="1" dirty="0">
                <a:latin typeface="微软雅黑" panose="020B0503020204020204" charset="-122"/>
                <a:ea typeface="微软雅黑" panose="020B0503020204020204" charset="-122"/>
              </a:rPr>
              <a:t>      </a:t>
            </a:r>
            <a:r>
              <a:rPr lang="zh-CN" altLang="en-US" sz="2800" b="1" dirty="0">
                <a:latin typeface="微软雅黑" panose="020B0503020204020204" charset="-122"/>
                <a:ea typeface="微软雅黑" panose="020B0503020204020204" charset="-122"/>
              </a:rPr>
              <a:t>（</a:t>
            </a:r>
            <a:r>
              <a:rPr lang="en-US" altLang="zh-CN" sz="2800" b="1" dirty="0">
                <a:latin typeface="微软雅黑" panose="020B0503020204020204" charset="-122"/>
                <a:ea typeface="微软雅黑" panose="020B0503020204020204" charset="-122"/>
              </a:rPr>
              <a:t>4</a:t>
            </a:r>
            <a:r>
              <a:rPr lang="zh-CN" altLang="en-US" sz="2800" b="1" dirty="0">
                <a:latin typeface="微软雅黑" panose="020B0503020204020204" charset="-122"/>
                <a:ea typeface="微软雅黑" panose="020B0503020204020204" charset="-122"/>
              </a:rPr>
              <a:t>）</a:t>
            </a:r>
            <a:r>
              <a:rPr lang="zh-CN" altLang="zh-CN" sz="2800" b="1" dirty="0">
                <a:solidFill>
                  <a:srgbClr val="0F16A1"/>
                </a:solidFill>
                <a:latin typeface="微软雅黑" panose="020B0503020204020204" charset="-122"/>
                <a:ea typeface="微软雅黑" panose="020B0503020204020204" charset="-122"/>
              </a:rPr>
              <a:t>程序设计和功能</a:t>
            </a:r>
            <a:endParaRPr lang="zh-CN" altLang="zh-CN" sz="2800" b="1" dirty="0">
              <a:solidFill>
                <a:srgbClr val="0F16A1"/>
              </a:solidFill>
              <a:latin typeface="微软雅黑" panose="020B0503020204020204" charset="-122"/>
              <a:ea typeface="微软雅黑" panose="020B0503020204020204" charset="-122"/>
            </a:endParaRP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54940" y="236220"/>
            <a:ext cx="5574030" cy="863600"/>
          </a:xfrm>
          <a:pattFill prst="pct20">
            <a:fgClr>
              <a:schemeClr val="accent1"/>
            </a:fgClr>
            <a:bgClr>
              <a:schemeClr val="bg1"/>
            </a:bgClr>
          </a:pattFill>
        </p:spPr>
        <p:txBody>
          <a:bodyPr/>
          <a:p>
            <a:r>
              <a:rPr lang="en-US" altLang="zh-CN" sz="3200" b="1" noProof="0" dirty="0" smtClean="0">
                <a:ln>
                  <a:noFill/>
                </a:ln>
                <a:solidFill>
                  <a:schemeClr val="tx2"/>
                </a:solidFill>
                <a:effectLst/>
                <a:uLnTx/>
                <a:uFillTx/>
                <a:latin typeface="微软雅黑" panose="020B0503020204020204" charset="-122"/>
                <a:ea typeface="微软雅黑" panose="020B0503020204020204" charset="-122"/>
                <a:sym typeface="+mn-ea"/>
              </a:rPr>
              <a:t>6.4.3</a:t>
            </a:r>
            <a:r>
              <a:rPr lang="zh-CN" altLang="en-US" sz="3200" b="1" noProof="0" dirty="0" smtClean="0">
                <a:ln>
                  <a:noFill/>
                </a:ln>
                <a:solidFill>
                  <a:schemeClr val="tx2"/>
                </a:solidFill>
                <a:effectLst/>
                <a:uLnTx/>
                <a:uFillTx/>
                <a:latin typeface="微软雅黑" panose="020B0503020204020204" charset="-122"/>
                <a:ea typeface="微软雅黑" panose="020B0503020204020204" charset="-122"/>
                <a:sym typeface="+mn-ea"/>
              </a:rPr>
              <a:t>中学生科学研究类论文</a:t>
            </a:r>
            <a:endParaRPr lang="en-US" altLang="zh-CN" sz="3200" b="1" noProof="0" dirty="0" smtClean="0">
              <a:ln>
                <a:noFill/>
              </a:ln>
              <a:solidFill>
                <a:schemeClr val="tx2"/>
              </a:solidFill>
              <a:effectLst/>
              <a:uLnTx/>
              <a:uFillTx/>
              <a:latin typeface="微软雅黑" panose="020B0503020204020204" charset="-122"/>
              <a:ea typeface="微软雅黑" panose="020B0503020204020204" charset="-122"/>
              <a:sym typeface="+mn-ea"/>
            </a:endParaRPr>
          </a:p>
        </p:txBody>
      </p:sp>
      <p:sp>
        <p:nvSpPr>
          <p:cNvPr id="25603" name="TextBox 2"/>
          <p:cNvSpPr txBox="1"/>
          <p:nvPr/>
        </p:nvSpPr>
        <p:spPr>
          <a:xfrm>
            <a:off x="154940" y="1423035"/>
            <a:ext cx="11750675" cy="4978400"/>
          </a:xfrm>
          <a:prstGeom prst="rect">
            <a:avLst/>
          </a:prstGeom>
          <a:pattFill prst="pct20">
            <a:fgClr>
              <a:schemeClr val="accent1"/>
            </a:fgClr>
            <a:bgClr>
              <a:schemeClr val="bg1"/>
            </a:bgClr>
          </a:pattFill>
          <a:ln w="9525">
            <a:noFill/>
          </a:ln>
        </p:spPr>
        <p:txBody>
          <a:bodyPr wrap="square">
            <a:spAutoFit/>
          </a:bodyPr>
          <a:p>
            <a:pPr lvl="0" fontAlgn="auto">
              <a:lnSpc>
                <a:spcPts val="4660"/>
              </a:lnSpc>
            </a:pPr>
            <a:r>
              <a:rPr lang="en-US" altLang="zh-CN" sz="2800" dirty="0">
                <a:latin typeface="微软雅黑" panose="020B0503020204020204" charset="-122"/>
                <a:ea typeface="微软雅黑" panose="020B0503020204020204" charset="-122"/>
              </a:rPr>
              <a:t>       </a:t>
            </a:r>
            <a:r>
              <a:rPr lang="zh-CN" altLang="zh-CN" sz="2800" b="1" dirty="0">
                <a:latin typeface="微软雅黑" panose="020B0503020204020204" charset="-122"/>
                <a:ea typeface="微软雅黑" panose="020B0503020204020204" charset="-122"/>
              </a:rPr>
              <a:t>科学研究</a:t>
            </a:r>
            <a:r>
              <a:rPr lang="zh-CN" altLang="en-US" sz="2800" b="1" dirty="0">
                <a:latin typeface="微软雅黑" panose="020B0503020204020204" charset="-122"/>
                <a:ea typeface="微软雅黑" panose="020B0503020204020204" charset="-122"/>
              </a:rPr>
              <a:t>类项目</a:t>
            </a:r>
            <a:r>
              <a:rPr lang="zh-CN" altLang="zh-CN" sz="2800" b="1" dirty="0">
                <a:latin typeface="微软雅黑" panose="020B0503020204020204" charset="-122"/>
                <a:ea typeface="微软雅黑" panose="020B0503020204020204" charset="-122"/>
              </a:rPr>
              <a:t>主要包括以理论推导、实验分析、调查研究等</a:t>
            </a:r>
            <a:r>
              <a:rPr lang="en-US" altLang="zh-CN" sz="2800" b="1" dirty="0">
                <a:latin typeface="微软雅黑" panose="020B0503020204020204" charset="-122"/>
                <a:ea typeface="微软雅黑" panose="020B0503020204020204" charset="-122"/>
              </a:rPr>
              <a:t>3</a:t>
            </a:r>
            <a:r>
              <a:rPr lang="zh-CN" altLang="zh-CN" sz="2800" b="1" dirty="0">
                <a:latin typeface="微软雅黑" panose="020B0503020204020204" charset="-122"/>
                <a:ea typeface="微软雅黑" panose="020B0503020204020204" charset="-122"/>
              </a:rPr>
              <a:t>个方面为主的、主要以论文形式向评委和公众展示创新成果的项目，</a:t>
            </a:r>
            <a:r>
              <a:rPr lang="zh-CN" altLang="en-US" sz="2800" b="1" dirty="0">
                <a:latin typeface="微软雅黑" panose="020B0503020204020204" charset="-122"/>
                <a:ea typeface="微软雅黑" panose="020B0503020204020204" charset="-122"/>
              </a:rPr>
              <a:t>其论文</a:t>
            </a:r>
            <a:r>
              <a:rPr lang="zh-CN" altLang="zh-CN" sz="2800" b="1" dirty="0">
                <a:latin typeface="微软雅黑" panose="020B0503020204020204" charset="-122"/>
                <a:ea typeface="微软雅黑" panose="020B0503020204020204" charset="-122"/>
              </a:rPr>
              <a:t>可分为</a:t>
            </a:r>
            <a:r>
              <a:rPr lang="zh-CN" altLang="zh-CN" sz="2800" b="1" dirty="0">
                <a:solidFill>
                  <a:srgbClr val="FF0000"/>
                </a:solidFill>
                <a:latin typeface="微软雅黑" panose="020B0503020204020204" charset="-122"/>
                <a:ea typeface="微软雅黑" panose="020B0503020204020204" charset="-122"/>
              </a:rPr>
              <a:t>理论研究报告、实验研究报告、调查结果报告</a:t>
            </a:r>
            <a:r>
              <a:rPr lang="zh-CN" altLang="zh-CN" sz="2800" b="1" dirty="0">
                <a:latin typeface="微软雅黑" panose="020B0503020204020204" charset="-122"/>
                <a:ea typeface="微软雅黑" panose="020B0503020204020204" charset="-122"/>
              </a:rPr>
              <a:t>等</a:t>
            </a:r>
            <a:r>
              <a:rPr lang="zh-CN" altLang="zh-CN" sz="2800" dirty="0">
                <a:latin typeface="微软雅黑" panose="020B0503020204020204" charset="-122"/>
                <a:ea typeface="微软雅黑" panose="020B0503020204020204" charset="-122"/>
              </a:rPr>
              <a:t>。</a:t>
            </a:r>
            <a:endParaRPr lang="en-US" altLang="zh-CN" sz="2800" dirty="0">
              <a:latin typeface="微软雅黑" panose="020B0503020204020204" charset="-122"/>
              <a:ea typeface="微软雅黑" panose="020B0503020204020204" charset="-122"/>
            </a:endParaRPr>
          </a:p>
          <a:p>
            <a:pPr lvl="0" indent="0" fontAlgn="auto">
              <a:lnSpc>
                <a:spcPts val="4660"/>
              </a:lnSpc>
              <a:spcBef>
                <a:spcPts val="1200"/>
              </a:spcBef>
              <a:buNone/>
            </a:pPr>
            <a:r>
              <a:rPr lang="zh-CN" altLang="en-US" sz="2800" dirty="0">
                <a:solidFill>
                  <a:srgbClr val="FF0000"/>
                </a:solidFill>
                <a:latin typeface="微软雅黑" panose="020B0503020204020204" charset="-122"/>
                <a:ea typeface="微软雅黑" panose="020B0503020204020204" charset="-122"/>
              </a:rPr>
              <a:t>       </a:t>
            </a:r>
            <a:r>
              <a:rPr lang="zh-CN" altLang="zh-CN" sz="2800" b="1" dirty="0">
                <a:solidFill>
                  <a:srgbClr val="FF0000"/>
                </a:solidFill>
                <a:latin typeface="微软雅黑" panose="020B0503020204020204" charset="-122"/>
                <a:ea typeface="微软雅黑" panose="020B0503020204020204" charset="-122"/>
              </a:rPr>
              <a:t>理论研究报告</a:t>
            </a:r>
            <a:r>
              <a:rPr lang="zh-CN" altLang="zh-CN" sz="2800" b="1" dirty="0">
                <a:solidFill>
                  <a:srgbClr val="0F16A1"/>
                </a:solidFill>
                <a:latin typeface="微软雅黑" panose="020B0503020204020204" charset="-122"/>
                <a:ea typeface="微软雅黑" panose="020B0503020204020204" charset="-122"/>
              </a:rPr>
              <a:t>是以阐明理论为主，主要用于运用科学事实，通过逻辑推理和假设来得出创新成果的项目。论文从实验或观测事实出发，利用公认定律、定理，通过逻辑推理，对研究对象层层剖析，得出有理论价值和实用价值的结论。其正文主要反映逻辑推理的过程，常见结构形式有：证明式、剖析式、运用式。这一类型的研究论文以数学、物理学科为多。</a:t>
            </a:r>
            <a:endParaRPr lang="zh-CN" altLang="zh-CN" sz="2800" b="1" dirty="0">
              <a:solidFill>
                <a:srgbClr val="0F16A1"/>
              </a:solidFill>
              <a:latin typeface="微软雅黑" panose="020B0503020204020204" charset="-122"/>
              <a:ea typeface="微软雅黑" panose="020B0503020204020204" charset="-122"/>
            </a:endParaRP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TextBox 1"/>
          <p:cNvSpPr txBox="1"/>
          <p:nvPr/>
        </p:nvSpPr>
        <p:spPr>
          <a:xfrm>
            <a:off x="184150" y="189865"/>
            <a:ext cx="11683365" cy="6332220"/>
          </a:xfrm>
          <a:prstGeom prst="rect">
            <a:avLst/>
          </a:prstGeom>
          <a:pattFill prst="pct20">
            <a:fgClr>
              <a:schemeClr val="accent1"/>
            </a:fgClr>
            <a:bgClr>
              <a:schemeClr val="bg1"/>
            </a:bgClr>
          </a:pattFill>
          <a:ln w="9525">
            <a:noFill/>
          </a:ln>
        </p:spPr>
        <p:txBody>
          <a:bodyPr wrap="square">
            <a:spAutoFit/>
          </a:bodyPr>
          <a:p>
            <a:pPr lvl="0" indent="0" fontAlgn="auto">
              <a:lnSpc>
                <a:spcPts val="5060"/>
              </a:lnSpc>
              <a:spcBef>
                <a:spcPts val="600"/>
              </a:spcBef>
              <a:spcAft>
                <a:spcPts val="600"/>
              </a:spcAft>
              <a:buNone/>
            </a:pPr>
            <a:r>
              <a:rPr lang="en-US" altLang="zh-CN" sz="2800" b="1" dirty="0">
                <a:solidFill>
                  <a:srgbClr val="FF0000"/>
                </a:solidFill>
                <a:latin typeface="微软雅黑" panose="020B0503020204020204" charset="-122"/>
                <a:ea typeface="微软雅黑" panose="020B0503020204020204" charset="-122"/>
              </a:rPr>
              <a:t>        </a:t>
            </a:r>
            <a:r>
              <a:rPr lang="zh-CN" altLang="zh-CN" sz="2800" b="1" dirty="0">
                <a:solidFill>
                  <a:srgbClr val="FF0000"/>
                </a:solidFill>
                <a:latin typeface="微软雅黑" panose="020B0503020204020204" charset="-122"/>
                <a:ea typeface="微软雅黑" panose="020B0503020204020204" charset="-122"/>
              </a:rPr>
              <a:t>实验研究报告</a:t>
            </a:r>
            <a:r>
              <a:rPr lang="zh-CN" altLang="zh-CN" sz="2800" b="1" dirty="0">
                <a:solidFill>
                  <a:srgbClr val="0F16A1"/>
                </a:solidFill>
                <a:latin typeface="微软雅黑" panose="020B0503020204020204" charset="-122"/>
                <a:ea typeface="微软雅黑" panose="020B0503020204020204" charset="-122"/>
              </a:rPr>
              <a:t>是指研究论文所描述的科技创新成果是通过实验、试验等途径获得或得到证明。</a:t>
            </a:r>
            <a:endParaRPr lang="zh-CN" altLang="zh-CN" sz="2800" b="1" dirty="0">
              <a:solidFill>
                <a:srgbClr val="0F16A1"/>
              </a:solidFill>
              <a:latin typeface="微软雅黑" panose="020B0503020204020204" charset="-122"/>
              <a:ea typeface="微软雅黑" panose="020B0503020204020204" charset="-122"/>
            </a:endParaRPr>
          </a:p>
          <a:p>
            <a:pPr lvl="0" indent="0" fontAlgn="auto">
              <a:lnSpc>
                <a:spcPts val="5060"/>
              </a:lnSpc>
              <a:spcBef>
                <a:spcPts val="600"/>
              </a:spcBef>
              <a:spcAft>
                <a:spcPts val="600"/>
              </a:spcAft>
              <a:buNone/>
            </a:pPr>
            <a:r>
              <a:rPr lang="zh-CN" altLang="zh-CN" sz="2800" b="1" dirty="0">
                <a:solidFill>
                  <a:srgbClr val="0F16A1"/>
                </a:solidFill>
                <a:latin typeface="微软雅黑" panose="020B0503020204020204" charset="-122"/>
                <a:ea typeface="微软雅黑" panose="020B0503020204020204" charset="-122"/>
              </a:rPr>
              <a:t>实验型论文的正文一般由材料和方法、结果、讨论三部分构成：</a:t>
            </a:r>
            <a:endParaRPr lang="zh-CN" altLang="zh-CN" sz="2800" b="1" dirty="0">
              <a:solidFill>
                <a:srgbClr val="0F16A1"/>
              </a:solidFill>
              <a:latin typeface="微软雅黑" panose="020B0503020204020204" charset="-122"/>
              <a:ea typeface="微软雅黑" panose="020B0503020204020204" charset="-122"/>
            </a:endParaRPr>
          </a:p>
          <a:p>
            <a:pPr lvl="0" indent="0" fontAlgn="auto">
              <a:lnSpc>
                <a:spcPts val="5060"/>
              </a:lnSpc>
              <a:spcBef>
                <a:spcPts val="600"/>
              </a:spcBef>
              <a:spcAft>
                <a:spcPts val="600"/>
              </a:spcAft>
              <a:buNone/>
            </a:pPr>
            <a:r>
              <a:rPr lang="zh-CN" altLang="zh-CN" sz="2800" b="1" dirty="0">
                <a:solidFill>
                  <a:srgbClr val="0F16A1"/>
                </a:solidFill>
                <a:latin typeface="微软雅黑" panose="020B0503020204020204" charset="-122"/>
                <a:ea typeface="微软雅黑" panose="020B0503020204020204" charset="-122"/>
              </a:rPr>
              <a:t>       </a:t>
            </a:r>
            <a:r>
              <a:rPr lang="zh-CN" altLang="zh-CN" sz="2800" b="1" dirty="0">
                <a:solidFill>
                  <a:srgbClr val="FF0000"/>
                </a:solidFill>
                <a:latin typeface="微软雅黑" panose="020B0503020204020204" charset="-122"/>
                <a:ea typeface="微软雅黑" panose="020B0503020204020204" charset="-122"/>
              </a:rPr>
              <a:t>（</a:t>
            </a:r>
            <a:r>
              <a:rPr lang="en-US" altLang="zh-CN" sz="2800" b="1" dirty="0">
                <a:solidFill>
                  <a:srgbClr val="FF0000"/>
                </a:solidFill>
                <a:latin typeface="微软雅黑" panose="020B0503020204020204" charset="-122"/>
                <a:ea typeface="微软雅黑" panose="020B0503020204020204" charset="-122"/>
              </a:rPr>
              <a:t>1</a:t>
            </a:r>
            <a:r>
              <a:rPr lang="zh-CN" altLang="zh-CN" sz="2800" b="1" dirty="0">
                <a:solidFill>
                  <a:srgbClr val="FF0000"/>
                </a:solidFill>
                <a:latin typeface="微软雅黑" panose="020B0503020204020204" charset="-122"/>
                <a:ea typeface="微软雅黑" panose="020B0503020204020204" charset="-122"/>
              </a:rPr>
              <a:t>）材料和方法</a:t>
            </a:r>
            <a:r>
              <a:rPr lang="zh-CN" altLang="en-US" sz="2800" b="1" dirty="0">
                <a:solidFill>
                  <a:srgbClr val="FF0000"/>
                </a:solidFill>
                <a:latin typeface="微软雅黑" panose="020B0503020204020204" charset="-122"/>
                <a:ea typeface="微软雅黑" panose="020B0503020204020204" charset="-122"/>
              </a:rPr>
              <a:t>：</a:t>
            </a:r>
            <a:r>
              <a:rPr lang="zh-CN" altLang="zh-CN" sz="2800" b="1" dirty="0">
                <a:solidFill>
                  <a:srgbClr val="0F16A1"/>
                </a:solidFill>
                <a:latin typeface="微软雅黑" panose="020B0503020204020204" charset="-122"/>
                <a:ea typeface="微软雅黑" panose="020B0503020204020204" charset="-122"/>
              </a:rPr>
              <a:t>材料主要是指实验材料的性质、质量、来源、材料的选用和处理。方法主要是指实验的仪器、设备、条件及其数据的获得过程和方法。</a:t>
            </a:r>
            <a:endParaRPr lang="zh-CN" altLang="zh-CN" sz="2800" b="1" dirty="0">
              <a:solidFill>
                <a:srgbClr val="0F16A1"/>
              </a:solidFill>
              <a:latin typeface="微软雅黑" panose="020B0503020204020204" charset="-122"/>
              <a:ea typeface="微软雅黑" panose="020B0503020204020204" charset="-122"/>
            </a:endParaRPr>
          </a:p>
          <a:p>
            <a:pPr lvl="0" indent="0" fontAlgn="auto">
              <a:lnSpc>
                <a:spcPts val="5060"/>
              </a:lnSpc>
              <a:spcBef>
                <a:spcPts val="600"/>
              </a:spcBef>
              <a:spcAft>
                <a:spcPts val="600"/>
              </a:spcAft>
              <a:buNone/>
            </a:pPr>
            <a:r>
              <a:rPr lang="zh-CN" altLang="zh-CN" sz="2800" b="1" dirty="0">
                <a:solidFill>
                  <a:srgbClr val="FF0000"/>
                </a:solidFill>
                <a:latin typeface="微软雅黑" panose="020B0503020204020204" charset="-122"/>
                <a:ea typeface="微软雅黑" panose="020B0503020204020204" charset="-122"/>
              </a:rPr>
              <a:t>        论述要点：</a:t>
            </a:r>
            <a:r>
              <a:rPr lang="zh-CN" altLang="zh-CN" sz="2800" b="1" dirty="0">
                <a:solidFill>
                  <a:srgbClr val="0F16A1"/>
                </a:solidFill>
                <a:latin typeface="微软雅黑" panose="020B0503020204020204" charset="-122"/>
                <a:ea typeface="微软雅黑" panose="020B0503020204020204" charset="-122"/>
              </a:rPr>
              <a:t> 实验对象；实验目的；实验材料的性质和特性；选取的方法和处理的方法；使用的仪器、设备和器材；实验及测定的方法和过程；出现的问题和采取的措施。</a:t>
            </a:r>
            <a:endParaRPr lang="zh-CN" altLang="zh-CN" sz="2800" b="1" dirty="0">
              <a:solidFill>
                <a:srgbClr val="0F16A1"/>
              </a:solidFill>
              <a:latin typeface="微软雅黑" panose="020B0503020204020204" charset="-122"/>
              <a:ea typeface="微软雅黑" panose="020B0503020204020204" charset="-122"/>
            </a:endParaRP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TextBox 1"/>
          <p:cNvSpPr txBox="1"/>
          <p:nvPr/>
        </p:nvSpPr>
        <p:spPr>
          <a:xfrm>
            <a:off x="235585" y="306705"/>
            <a:ext cx="11645900" cy="6217920"/>
          </a:xfrm>
          <a:prstGeom prst="rect">
            <a:avLst/>
          </a:prstGeom>
          <a:pattFill prst="pct20">
            <a:fgClr>
              <a:schemeClr val="accent1"/>
            </a:fgClr>
            <a:bgClr>
              <a:schemeClr val="bg1"/>
            </a:bgClr>
          </a:pattFill>
          <a:ln w="9525">
            <a:noFill/>
          </a:ln>
        </p:spPr>
        <p:txBody>
          <a:bodyPr wrap="square">
            <a:spAutoFit/>
          </a:bodyPr>
          <a:p>
            <a:pPr lvl="0" fontAlgn="auto">
              <a:lnSpc>
                <a:spcPts val="5160"/>
              </a:lnSpc>
              <a:spcBef>
                <a:spcPts val="1800"/>
              </a:spcBef>
            </a:pPr>
            <a:r>
              <a:rPr lang="zh-CN" altLang="zh-CN" sz="2800" b="1" dirty="0">
                <a:solidFill>
                  <a:srgbClr val="FF0000"/>
                </a:solidFill>
                <a:latin typeface="微软雅黑" panose="020B0503020204020204" charset="-122"/>
                <a:ea typeface="微软雅黑" panose="020B0503020204020204" charset="-122"/>
              </a:rPr>
              <a:t>实验研究报告</a:t>
            </a:r>
            <a:endParaRPr lang="en-US" altLang="zh-CN" sz="2800" dirty="0">
              <a:solidFill>
                <a:srgbClr val="FF0000"/>
              </a:solidFill>
              <a:latin typeface="微软雅黑" panose="020B0503020204020204" charset="-122"/>
              <a:ea typeface="微软雅黑" panose="020B0503020204020204" charset="-122"/>
            </a:endParaRPr>
          </a:p>
          <a:p>
            <a:pPr lvl="0" fontAlgn="auto">
              <a:lnSpc>
                <a:spcPts val="5160"/>
              </a:lnSpc>
              <a:spcBef>
                <a:spcPts val="1800"/>
              </a:spcBef>
            </a:pPr>
            <a:r>
              <a:rPr lang="zh-CN" altLang="zh-CN" sz="2800" b="1" dirty="0">
                <a:solidFill>
                  <a:srgbClr val="FF0000"/>
                </a:solidFill>
                <a:latin typeface="微软雅黑" panose="020B0503020204020204" charset="-122"/>
                <a:ea typeface="微软雅黑" panose="020B0503020204020204" charset="-122"/>
              </a:rPr>
              <a:t>      （</a:t>
            </a:r>
            <a:r>
              <a:rPr lang="en-US" altLang="zh-CN" sz="2800" b="1" dirty="0">
                <a:solidFill>
                  <a:srgbClr val="FF0000"/>
                </a:solidFill>
                <a:latin typeface="微软雅黑" panose="020B0503020204020204" charset="-122"/>
                <a:ea typeface="微软雅黑" panose="020B0503020204020204" charset="-122"/>
              </a:rPr>
              <a:t>2</a:t>
            </a:r>
            <a:r>
              <a:rPr lang="zh-CN" altLang="zh-CN" sz="2800" b="1" dirty="0">
                <a:solidFill>
                  <a:srgbClr val="FF0000"/>
                </a:solidFill>
                <a:latin typeface="微软雅黑" panose="020B0503020204020204" charset="-122"/>
                <a:ea typeface="微软雅黑" panose="020B0503020204020204" charset="-122"/>
              </a:rPr>
              <a:t>）结果</a:t>
            </a:r>
            <a:r>
              <a:rPr lang="zh-CN" altLang="en-US" sz="2800" b="1" dirty="0">
                <a:solidFill>
                  <a:srgbClr val="FF0000"/>
                </a:solidFill>
                <a:latin typeface="微软雅黑" panose="020B0503020204020204" charset="-122"/>
                <a:ea typeface="微软雅黑" panose="020B0503020204020204" charset="-122"/>
              </a:rPr>
              <a:t>：</a:t>
            </a:r>
            <a:r>
              <a:rPr lang="zh-CN" altLang="zh-CN" sz="2800" b="1" dirty="0">
                <a:solidFill>
                  <a:srgbClr val="0F16A1"/>
                </a:solidFill>
                <a:latin typeface="微软雅黑" panose="020B0503020204020204" charset="-122"/>
                <a:ea typeface="微软雅黑" panose="020B0503020204020204" charset="-122"/>
              </a:rPr>
              <a:t>指在实验过程中所观测到的现象和数据，实验仪器记录的图象和数据，对上述现象和数据提行初步统计及加工形成的资料。</a:t>
            </a:r>
            <a:endParaRPr lang="zh-CN" altLang="zh-CN" sz="2800" b="1" dirty="0">
              <a:solidFill>
                <a:srgbClr val="0F16A1"/>
              </a:solidFill>
              <a:latin typeface="微软雅黑" panose="020B0503020204020204" charset="-122"/>
              <a:ea typeface="微软雅黑" panose="020B0503020204020204" charset="-122"/>
            </a:endParaRPr>
          </a:p>
          <a:p>
            <a:pPr lvl="0" fontAlgn="auto">
              <a:lnSpc>
                <a:spcPts val="5160"/>
              </a:lnSpc>
            </a:pPr>
            <a:r>
              <a:rPr lang="zh-CN" altLang="zh-CN" sz="2800" b="1" dirty="0">
                <a:solidFill>
                  <a:srgbClr val="0F16A1"/>
                </a:solidFill>
                <a:latin typeface="微软雅黑" panose="020B0503020204020204" charset="-122"/>
                <a:ea typeface="微软雅黑" panose="020B0503020204020204" charset="-122"/>
              </a:rPr>
              <a:t>结果的写作，要作到</a:t>
            </a:r>
            <a:r>
              <a:rPr lang="zh-CN" altLang="en-US" sz="2800" b="1" dirty="0">
                <a:solidFill>
                  <a:srgbClr val="0F16A1"/>
                </a:solidFill>
                <a:latin typeface="微软雅黑" panose="020B0503020204020204" charset="-122"/>
                <a:ea typeface="微软雅黑" panose="020B0503020204020204" charset="-122"/>
              </a:rPr>
              <a:t>以下几点： </a:t>
            </a:r>
            <a:endParaRPr lang="zh-CN" altLang="en-US" sz="2800" b="1" dirty="0">
              <a:solidFill>
                <a:srgbClr val="0F16A1"/>
              </a:solidFill>
              <a:latin typeface="微软雅黑" panose="020B0503020204020204" charset="-122"/>
              <a:ea typeface="微软雅黑" panose="020B0503020204020204" charset="-122"/>
            </a:endParaRPr>
          </a:p>
          <a:p>
            <a:pPr lvl="1" fontAlgn="auto">
              <a:lnSpc>
                <a:spcPts val="5160"/>
              </a:lnSpc>
              <a:buFont typeface="Wingdings" panose="05000000000000000000" pitchFamily="2" charset="2"/>
              <a:buChar char="Ø"/>
            </a:pPr>
            <a:r>
              <a:rPr lang="zh-CN" altLang="zh-CN" sz="2800" b="1" dirty="0">
                <a:solidFill>
                  <a:srgbClr val="FF0000"/>
                </a:solidFill>
                <a:latin typeface="微软雅黑" panose="020B0503020204020204" charset="-122"/>
                <a:ea typeface="微软雅黑" panose="020B0503020204020204" charset="-122"/>
              </a:rPr>
              <a:t>精确</a:t>
            </a:r>
            <a:r>
              <a:rPr lang="zh-CN" altLang="en-US" sz="2800" b="1" dirty="0">
                <a:solidFill>
                  <a:srgbClr val="FF0000"/>
                </a:solidFill>
                <a:latin typeface="微软雅黑" panose="020B0503020204020204" charset="-122"/>
                <a:ea typeface="微软雅黑" panose="020B0503020204020204" charset="-122"/>
              </a:rPr>
              <a:t>：</a:t>
            </a:r>
            <a:r>
              <a:rPr lang="zh-CN" altLang="zh-CN" sz="2800" b="1" dirty="0">
                <a:solidFill>
                  <a:schemeClr val="tx1"/>
                </a:solidFill>
                <a:latin typeface="微软雅黑" panose="020B0503020204020204" charset="-122"/>
                <a:ea typeface="微软雅黑" panose="020B0503020204020204" charset="-122"/>
              </a:rPr>
              <a:t>对每一个现象乃至一切细节都不能有所疏忽。</a:t>
            </a:r>
            <a:endParaRPr lang="zh-CN" altLang="zh-CN" sz="2800" b="1" dirty="0">
              <a:solidFill>
                <a:schemeClr val="tx1"/>
              </a:solidFill>
              <a:latin typeface="微软雅黑" panose="020B0503020204020204" charset="-122"/>
              <a:ea typeface="微软雅黑" panose="020B0503020204020204" charset="-122"/>
            </a:endParaRPr>
          </a:p>
          <a:p>
            <a:pPr lvl="1" fontAlgn="auto">
              <a:lnSpc>
                <a:spcPts val="5160"/>
              </a:lnSpc>
              <a:buFont typeface="Wingdings" panose="05000000000000000000" pitchFamily="2" charset="2"/>
              <a:buChar char="Ø"/>
            </a:pPr>
            <a:r>
              <a:rPr lang="zh-CN" altLang="zh-CN" sz="2800" b="1" dirty="0">
                <a:solidFill>
                  <a:srgbClr val="FF0000"/>
                </a:solidFill>
                <a:latin typeface="微软雅黑" panose="020B0503020204020204" charset="-122"/>
                <a:ea typeface="微软雅黑" panose="020B0503020204020204" charset="-122"/>
              </a:rPr>
              <a:t>精选</a:t>
            </a:r>
            <a:r>
              <a:rPr lang="zh-CN" altLang="en-US" sz="2800" b="1" dirty="0">
                <a:solidFill>
                  <a:srgbClr val="FF0000"/>
                </a:solidFill>
                <a:latin typeface="微软雅黑" panose="020B0503020204020204" charset="-122"/>
                <a:ea typeface="微软雅黑" panose="020B0503020204020204" charset="-122"/>
              </a:rPr>
              <a:t>：</a:t>
            </a:r>
            <a:r>
              <a:rPr lang="zh-CN" altLang="zh-CN" sz="2800" b="1" dirty="0">
                <a:solidFill>
                  <a:srgbClr val="0F16A1"/>
                </a:solidFill>
                <a:latin typeface="微软雅黑" panose="020B0503020204020204" charset="-122"/>
                <a:ea typeface="微软雅黑" panose="020B0503020204020204" charset="-122"/>
              </a:rPr>
              <a:t>必须选出能说明结论依据的那些必要的、关键性的、有代表意义的、准确可靠的资料和数据；</a:t>
            </a:r>
            <a:r>
              <a:rPr lang="zh-CN" altLang="zh-CN" sz="2800" b="1" dirty="0">
                <a:latin typeface="微软雅黑" panose="020B0503020204020204" charset="-122"/>
                <a:ea typeface="微软雅黑" panose="020B0503020204020204" charset="-122"/>
                <a:sym typeface="+mn-ea"/>
              </a:rPr>
              <a:t>结果要按一定的逻辑顺序编排，条理清楚，恰到好处。</a:t>
            </a:r>
            <a:endParaRPr lang="en-US" altLang="zh-CN" sz="2800" b="1" dirty="0">
              <a:solidFill>
                <a:schemeClr val="tx1"/>
              </a:solidFill>
              <a:latin typeface="微软雅黑" panose="020B0503020204020204" charset="-122"/>
              <a:ea typeface="微软雅黑" panose="020B0503020204020204" charset="-122"/>
              <a:sym typeface="+mn-ea"/>
            </a:endParaRPr>
          </a:p>
          <a:p>
            <a:pPr lvl="1" fontAlgn="auto">
              <a:lnSpc>
                <a:spcPts val="5160"/>
              </a:lnSpc>
              <a:buFont typeface="Wingdings" panose="05000000000000000000" pitchFamily="2" charset="2"/>
              <a:buChar char="Ø"/>
            </a:pPr>
            <a:r>
              <a:rPr lang="zh-CN" altLang="zh-CN" sz="2800" b="1" dirty="0">
                <a:solidFill>
                  <a:srgbClr val="FF0000"/>
                </a:solidFill>
                <a:latin typeface="微软雅黑" panose="020B0503020204020204" charset="-122"/>
                <a:ea typeface="微软雅黑" panose="020B0503020204020204" charset="-122"/>
              </a:rPr>
              <a:t>精粹</a:t>
            </a:r>
            <a:r>
              <a:rPr lang="zh-CN" altLang="en-US" sz="2800" b="1" dirty="0">
                <a:solidFill>
                  <a:srgbClr val="FF0000"/>
                </a:solidFill>
                <a:latin typeface="微软雅黑" panose="020B0503020204020204" charset="-122"/>
                <a:ea typeface="微软雅黑" panose="020B0503020204020204" charset="-122"/>
              </a:rPr>
              <a:t>：</a:t>
            </a:r>
            <a:r>
              <a:rPr lang="zh-CN" altLang="zh-CN" sz="2800" b="1" dirty="0">
                <a:solidFill>
                  <a:srgbClr val="0F16A1"/>
                </a:solidFill>
                <a:latin typeface="微软雅黑" panose="020B0503020204020204" charset="-122"/>
                <a:ea typeface="微软雅黑" panose="020B0503020204020204" charset="-122"/>
              </a:rPr>
              <a:t>用简洁明确的语言表述出来。</a:t>
            </a:r>
            <a:endParaRPr lang="zh-CN" altLang="zh-CN" sz="2800" b="1" dirty="0">
              <a:solidFill>
                <a:srgbClr val="0F16A1"/>
              </a:solidFill>
              <a:latin typeface="微软雅黑" panose="020B0503020204020204" charset="-122"/>
              <a:ea typeface="微软雅黑" panose="020B0503020204020204" charset="-122"/>
            </a:endParaRP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TextBox 1"/>
          <p:cNvSpPr txBox="1"/>
          <p:nvPr/>
        </p:nvSpPr>
        <p:spPr>
          <a:xfrm>
            <a:off x="189865" y="477520"/>
            <a:ext cx="11760835" cy="3977640"/>
          </a:xfrm>
          <a:prstGeom prst="rect">
            <a:avLst/>
          </a:prstGeom>
          <a:pattFill prst="pct20">
            <a:fgClr>
              <a:schemeClr val="accent1"/>
            </a:fgClr>
            <a:bgClr>
              <a:schemeClr val="bg1"/>
            </a:bgClr>
          </a:pattFill>
          <a:ln w="9525">
            <a:noFill/>
          </a:ln>
        </p:spPr>
        <p:txBody>
          <a:bodyPr wrap="square">
            <a:spAutoFit/>
          </a:bodyPr>
          <a:p>
            <a:pPr lvl="0"/>
            <a:r>
              <a:rPr lang="zh-CN" altLang="zh-CN" sz="2800" b="1" dirty="0">
                <a:solidFill>
                  <a:srgbClr val="FF0000"/>
                </a:solidFill>
                <a:latin typeface="微软雅黑" panose="020B0503020204020204" charset="-122"/>
                <a:ea typeface="微软雅黑" panose="020B0503020204020204" charset="-122"/>
              </a:rPr>
              <a:t>实验研究报告</a:t>
            </a:r>
            <a:endParaRPr lang="zh-CN" altLang="zh-CN" sz="2800" b="1" dirty="0">
              <a:solidFill>
                <a:srgbClr val="FF0000"/>
              </a:solidFill>
              <a:latin typeface="微软雅黑" panose="020B0503020204020204" charset="-122"/>
              <a:ea typeface="微软雅黑" panose="020B0503020204020204" charset="-122"/>
            </a:endParaRPr>
          </a:p>
          <a:p>
            <a:pPr lvl="0"/>
            <a:endParaRPr lang="en-US" altLang="zh-CN" sz="2800" dirty="0">
              <a:solidFill>
                <a:srgbClr val="FF0000"/>
              </a:solidFill>
              <a:latin typeface="微软雅黑" panose="020B0503020204020204" charset="-122"/>
              <a:ea typeface="微软雅黑" panose="020B0503020204020204" charset="-122"/>
            </a:endParaRPr>
          </a:p>
          <a:p>
            <a:pPr lvl="0" fontAlgn="auto">
              <a:lnSpc>
                <a:spcPts val="5160"/>
              </a:lnSpc>
              <a:spcBef>
                <a:spcPts val="3000"/>
              </a:spcBef>
            </a:pPr>
            <a:r>
              <a:rPr lang="zh-CN" altLang="zh-CN" sz="2800" b="1" dirty="0">
                <a:solidFill>
                  <a:srgbClr val="FF0000"/>
                </a:solidFill>
                <a:latin typeface="微软雅黑" panose="020B0503020204020204" charset="-122"/>
                <a:ea typeface="微软雅黑" panose="020B0503020204020204" charset="-122"/>
              </a:rPr>
              <a:t>       （</a:t>
            </a:r>
            <a:r>
              <a:rPr lang="en-US" altLang="zh-CN" sz="2800" b="1" dirty="0">
                <a:solidFill>
                  <a:srgbClr val="FF0000"/>
                </a:solidFill>
                <a:latin typeface="微软雅黑" panose="020B0503020204020204" charset="-122"/>
                <a:ea typeface="微软雅黑" panose="020B0503020204020204" charset="-122"/>
              </a:rPr>
              <a:t>3</a:t>
            </a:r>
            <a:r>
              <a:rPr lang="zh-CN" altLang="zh-CN" sz="2800" b="1" dirty="0">
                <a:solidFill>
                  <a:srgbClr val="FF0000"/>
                </a:solidFill>
                <a:latin typeface="微软雅黑" panose="020B0503020204020204" charset="-122"/>
                <a:ea typeface="微软雅黑" panose="020B0503020204020204" charset="-122"/>
              </a:rPr>
              <a:t>）分析和讨论</a:t>
            </a:r>
            <a:r>
              <a:rPr lang="zh-CN" altLang="en-US" sz="2800" b="1" dirty="0">
                <a:solidFill>
                  <a:srgbClr val="FF0000"/>
                </a:solidFill>
                <a:latin typeface="微软雅黑" panose="020B0503020204020204" charset="-122"/>
                <a:ea typeface="微软雅黑" panose="020B0503020204020204" charset="-122"/>
              </a:rPr>
              <a:t>：</a:t>
            </a:r>
            <a:r>
              <a:rPr lang="zh-CN" altLang="zh-CN" sz="2800" b="1" dirty="0">
                <a:solidFill>
                  <a:srgbClr val="0F16A1"/>
                </a:solidFill>
                <a:latin typeface="微软雅黑" panose="020B0503020204020204" charset="-122"/>
                <a:ea typeface="微软雅黑" panose="020B0503020204020204" charset="-122"/>
              </a:rPr>
              <a:t>是对上述两个部分进行综合分析和研究。目的是通过分析和讨论，获得对“结果”的规律性认识，并</a:t>
            </a:r>
            <a:r>
              <a:rPr lang="zh-CN" altLang="en-US" sz="2800" b="1" dirty="0">
                <a:solidFill>
                  <a:srgbClr val="0F16A1"/>
                </a:solidFill>
                <a:latin typeface="微软雅黑" panose="020B0503020204020204" charset="-122"/>
                <a:ea typeface="微软雅黑" panose="020B0503020204020204" charset="-122"/>
              </a:rPr>
              <a:t>可用于推广和实践</a:t>
            </a:r>
            <a:r>
              <a:rPr lang="zh-CN" altLang="zh-CN" sz="2800" b="1" dirty="0">
                <a:solidFill>
                  <a:srgbClr val="0F16A1"/>
                </a:solidFill>
                <a:latin typeface="微软雅黑" panose="020B0503020204020204" charset="-122"/>
                <a:ea typeface="微软雅黑" panose="020B0503020204020204" charset="-122"/>
              </a:rPr>
              <a:t>。作者创造性的发现和见解，主要是通过这部分表现出来的。</a:t>
            </a:r>
            <a:endParaRPr lang="zh-CN" altLang="zh-CN" sz="2800" b="1" dirty="0">
              <a:solidFill>
                <a:srgbClr val="FF0000"/>
              </a:solidFill>
              <a:latin typeface="微软雅黑" panose="020B0503020204020204" charset="-122"/>
              <a:ea typeface="微软雅黑" panose="020B0503020204020204" charset="-122"/>
            </a:endParaRPr>
          </a:p>
          <a:p>
            <a:pPr lvl="0" fontAlgn="auto">
              <a:lnSpc>
                <a:spcPts val="5160"/>
              </a:lnSpc>
            </a:pPr>
            <a:endParaRPr lang="zh-CN" altLang="zh-CN" sz="2800" b="1" dirty="0">
              <a:solidFill>
                <a:srgbClr val="FF0000"/>
              </a:solidFill>
              <a:latin typeface="微软雅黑" panose="020B0503020204020204" charset="-122"/>
              <a:ea typeface="微软雅黑" panose="020B0503020204020204" charset="-122"/>
            </a:endParaRPr>
          </a:p>
        </p:txBody>
      </p:sp>
      <p:sp>
        <p:nvSpPr>
          <p:cNvPr id="2" name="文本框 1"/>
          <p:cNvSpPr txBox="1"/>
          <p:nvPr/>
        </p:nvSpPr>
        <p:spPr>
          <a:xfrm>
            <a:off x="189865" y="4455160"/>
            <a:ext cx="11760835" cy="1371600"/>
          </a:xfrm>
          <a:prstGeom prst="rect">
            <a:avLst/>
          </a:prstGeom>
          <a:pattFill prst="pct25">
            <a:fgClr>
              <a:schemeClr val="accent1"/>
            </a:fgClr>
            <a:bgClr>
              <a:schemeClr val="bg1"/>
            </a:bgClr>
          </a:pattFill>
        </p:spPr>
        <p:txBody>
          <a:bodyPr wrap="square" rtlCol="0" anchor="t">
            <a:spAutoFit/>
          </a:bodyPr>
          <a:p>
            <a:pPr fontAlgn="auto">
              <a:lnSpc>
                <a:spcPct val="150000"/>
              </a:lnSpc>
            </a:pPr>
            <a:r>
              <a:rPr lang="zh-CN" altLang="zh-CN" b="1" dirty="0">
                <a:solidFill>
                  <a:srgbClr val="FF0000"/>
                </a:solidFill>
                <a:latin typeface="微软雅黑" panose="020B0503020204020204" charset="-122"/>
                <a:ea typeface="微软雅黑" panose="020B0503020204020204" charset="-122"/>
                <a:sym typeface="+mn-ea"/>
              </a:rPr>
              <a:t>          </a:t>
            </a:r>
            <a:r>
              <a:rPr lang="zh-CN" altLang="zh-CN" sz="2800" b="1" dirty="0">
                <a:solidFill>
                  <a:srgbClr val="0F16A1"/>
                </a:solidFill>
                <a:latin typeface="微软雅黑" panose="020B0503020204020204" charset="-122"/>
                <a:ea typeface="微软雅黑" panose="020B0503020204020204" charset="-122"/>
                <a:sym typeface="+mn-ea"/>
              </a:rPr>
              <a:t>分析和讨论部分一般包括对“</a:t>
            </a:r>
            <a:r>
              <a:rPr lang="zh-CN" altLang="zh-CN" sz="2800" b="1" dirty="0">
                <a:solidFill>
                  <a:srgbClr val="FF0000"/>
                </a:solidFill>
                <a:latin typeface="微软雅黑" panose="020B0503020204020204" charset="-122"/>
                <a:ea typeface="微软雅黑" panose="020B0503020204020204" charset="-122"/>
                <a:sym typeface="+mn-ea"/>
              </a:rPr>
              <a:t>方法”和“结果”</a:t>
            </a:r>
            <a:r>
              <a:rPr lang="zh-CN" altLang="zh-CN" sz="2800" b="1" dirty="0">
                <a:solidFill>
                  <a:srgbClr val="0F16A1"/>
                </a:solidFill>
                <a:latin typeface="微软雅黑" panose="020B0503020204020204" charset="-122"/>
                <a:ea typeface="微软雅黑" panose="020B0503020204020204" charset="-122"/>
                <a:sym typeface="+mn-ea"/>
              </a:rPr>
              <a:t>两方面的研究。要从论文内容需要出发，决定讨论什么，不讨论什么，什么</a:t>
            </a:r>
            <a:r>
              <a:rPr lang="zh-CN" altLang="en-US" sz="2800" b="1" dirty="0">
                <a:solidFill>
                  <a:srgbClr val="0F16A1"/>
                </a:solidFill>
                <a:latin typeface="微软雅黑" panose="020B0503020204020204" charset="-122"/>
                <a:ea typeface="微软雅黑" panose="020B0503020204020204" charset="-122"/>
                <a:sym typeface="+mn-ea"/>
              </a:rPr>
              <a:t>需</a:t>
            </a:r>
            <a:r>
              <a:rPr lang="zh-CN" altLang="zh-CN" sz="2800" b="1" dirty="0">
                <a:solidFill>
                  <a:srgbClr val="0F16A1"/>
                </a:solidFill>
                <a:latin typeface="微软雅黑" panose="020B0503020204020204" charset="-122"/>
                <a:ea typeface="微软雅黑" panose="020B0503020204020204" charset="-122"/>
                <a:sym typeface="+mn-ea"/>
              </a:rPr>
              <a:t>要着重讨论。</a:t>
            </a:r>
            <a:endParaRPr lang="zh-CN" altLang="zh-CN" sz="2800" b="1" dirty="0">
              <a:solidFill>
                <a:srgbClr val="0F16A1"/>
              </a:solidFill>
              <a:latin typeface="微软雅黑" panose="020B0503020204020204" charset="-122"/>
              <a:ea typeface="微软雅黑" panose="020B0503020204020204" charset="-122"/>
              <a:sym typeface="+mn-ea"/>
            </a:endParaRPr>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TextBox 1"/>
          <p:cNvSpPr txBox="1"/>
          <p:nvPr/>
        </p:nvSpPr>
        <p:spPr>
          <a:xfrm>
            <a:off x="103505" y="8255"/>
            <a:ext cx="11772265" cy="6560820"/>
          </a:xfrm>
          <a:prstGeom prst="rect">
            <a:avLst/>
          </a:prstGeom>
          <a:pattFill prst="pct20">
            <a:fgClr>
              <a:schemeClr val="accent1"/>
            </a:fgClr>
            <a:bgClr>
              <a:schemeClr val="bg1"/>
            </a:bgClr>
          </a:pattFill>
          <a:ln w="9525">
            <a:noFill/>
          </a:ln>
        </p:spPr>
        <p:txBody>
          <a:bodyPr wrap="square">
            <a:spAutoFit/>
          </a:bodyPr>
          <a:p>
            <a:pPr lvl="0" fontAlgn="auto">
              <a:lnSpc>
                <a:spcPts val="5260"/>
              </a:lnSpc>
              <a:spcBef>
                <a:spcPts val="3000"/>
              </a:spcBef>
              <a:spcAft>
                <a:spcPts val="1200"/>
              </a:spcAft>
            </a:pPr>
            <a:r>
              <a:rPr lang="en-US" altLang="zh-CN" sz="2800" b="1" dirty="0">
                <a:solidFill>
                  <a:srgbClr val="FF0000"/>
                </a:solidFill>
                <a:latin typeface="微软雅黑" panose="020B0503020204020204" charset="-122"/>
                <a:ea typeface="微软雅黑" panose="020B0503020204020204" charset="-122"/>
              </a:rPr>
              <a:t>       </a:t>
            </a:r>
            <a:r>
              <a:rPr lang="zh-CN" altLang="zh-CN" sz="2800" b="1" dirty="0">
                <a:solidFill>
                  <a:srgbClr val="FF0000"/>
                </a:solidFill>
                <a:latin typeface="微软雅黑" panose="020B0503020204020204" charset="-122"/>
                <a:ea typeface="微软雅黑" panose="020B0503020204020204" charset="-122"/>
              </a:rPr>
              <a:t>调查结果报告</a:t>
            </a:r>
            <a:r>
              <a:rPr lang="zh-CN" altLang="zh-CN" sz="2800" b="1" dirty="0">
                <a:solidFill>
                  <a:srgbClr val="0F16A1"/>
                </a:solidFill>
                <a:latin typeface="微软雅黑" panose="020B0503020204020204" charset="-122"/>
                <a:ea typeface="微软雅黑" panose="020B0503020204020204" charset="-122"/>
              </a:rPr>
              <a:t>主要指行为与社会科学类科技创新成果的研究论文，这类论文的第一手资料主要通过调查或调研的途径获得。</a:t>
            </a:r>
            <a:endParaRPr lang="zh-CN" altLang="zh-CN" sz="2800" b="1" dirty="0">
              <a:solidFill>
                <a:srgbClr val="0F16A1"/>
              </a:solidFill>
              <a:latin typeface="微软雅黑" panose="020B0503020204020204" charset="-122"/>
              <a:ea typeface="微软雅黑" panose="020B0503020204020204" charset="-122"/>
            </a:endParaRPr>
          </a:p>
          <a:p>
            <a:pPr lvl="0" fontAlgn="auto">
              <a:lnSpc>
                <a:spcPts val="5260"/>
              </a:lnSpc>
              <a:spcBef>
                <a:spcPts val="1200"/>
              </a:spcBef>
              <a:spcAft>
                <a:spcPts val="1200"/>
              </a:spcAft>
            </a:pPr>
            <a:r>
              <a:rPr lang="zh-CN" altLang="zh-CN" sz="2800" dirty="0">
                <a:solidFill>
                  <a:srgbClr val="FF0000"/>
                </a:solidFill>
                <a:latin typeface="微软雅黑" panose="020B0503020204020204" charset="-122"/>
                <a:ea typeface="微软雅黑" panose="020B0503020204020204" charset="-122"/>
              </a:rPr>
              <a:t>      </a:t>
            </a:r>
            <a:r>
              <a:rPr lang="zh-CN" altLang="zh-CN" sz="2800" b="1" dirty="0">
                <a:solidFill>
                  <a:srgbClr val="FF0000"/>
                </a:solidFill>
                <a:latin typeface="微软雅黑" panose="020B0503020204020204" charset="-122"/>
                <a:ea typeface="微软雅黑" panose="020B0503020204020204" charset="-122"/>
              </a:rPr>
              <a:t> 一般包括以下内容： </a:t>
            </a:r>
            <a:endParaRPr lang="zh-CN" altLang="zh-CN" sz="2800" b="1" dirty="0">
              <a:solidFill>
                <a:srgbClr val="FF0000"/>
              </a:solidFill>
              <a:latin typeface="微软雅黑" panose="020B0503020204020204" charset="-122"/>
              <a:ea typeface="微软雅黑" panose="020B0503020204020204" charset="-122"/>
            </a:endParaRPr>
          </a:p>
          <a:p>
            <a:pPr lvl="0" indent="0" fontAlgn="auto">
              <a:lnSpc>
                <a:spcPts val="5260"/>
              </a:lnSpc>
              <a:buFont typeface="Wingdings" panose="05000000000000000000" pitchFamily="2" charset="2"/>
              <a:buNone/>
            </a:pPr>
            <a:r>
              <a:rPr lang="zh-CN" altLang="en-US" sz="2800" dirty="0">
                <a:solidFill>
                  <a:srgbClr val="FF0000"/>
                </a:solidFill>
                <a:latin typeface="微软雅黑" panose="020B0503020204020204" charset="-122"/>
                <a:ea typeface="微软雅黑" panose="020B0503020204020204" charset="-122"/>
              </a:rPr>
              <a:t>      </a:t>
            </a:r>
            <a:r>
              <a:rPr lang="zh-CN" altLang="en-US" sz="2800" b="1" dirty="0">
                <a:solidFill>
                  <a:srgbClr val="FF0000"/>
                </a:solidFill>
                <a:latin typeface="微软雅黑" panose="020B0503020204020204" charset="-122"/>
                <a:ea typeface="微软雅黑" panose="020B0503020204020204" charset="-122"/>
              </a:rPr>
              <a:t> </a:t>
            </a:r>
            <a:r>
              <a:rPr lang="en-US" altLang="zh-CN" sz="2800" b="1" dirty="0">
                <a:solidFill>
                  <a:srgbClr val="FF0000"/>
                </a:solidFill>
                <a:latin typeface="微软雅黑" panose="020B0503020204020204" charset="-122"/>
                <a:ea typeface="微软雅黑" panose="020B0503020204020204" charset="-122"/>
              </a:rPr>
              <a:t>(1)</a:t>
            </a:r>
            <a:r>
              <a:rPr lang="zh-CN" altLang="zh-CN" sz="2800" b="1" dirty="0">
                <a:solidFill>
                  <a:srgbClr val="FF0000"/>
                </a:solidFill>
                <a:latin typeface="微软雅黑" panose="020B0503020204020204" charset="-122"/>
                <a:ea typeface="微软雅黑" panose="020B0503020204020204" charset="-122"/>
              </a:rPr>
              <a:t>调查研究的方法及方案</a:t>
            </a:r>
            <a:r>
              <a:rPr lang="zh-CN" altLang="en-US" sz="2800" b="1" dirty="0">
                <a:solidFill>
                  <a:srgbClr val="FF0000"/>
                </a:solidFill>
                <a:latin typeface="微软雅黑" panose="020B0503020204020204" charset="-122"/>
                <a:ea typeface="微软雅黑" panose="020B0503020204020204" charset="-122"/>
              </a:rPr>
              <a:t>：</a:t>
            </a:r>
            <a:r>
              <a:rPr lang="zh-CN" altLang="zh-CN" sz="2800" b="1" dirty="0">
                <a:solidFill>
                  <a:srgbClr val="0F16A1"/>
                </a:solidFill>
                <a:latin typeface="微软雅黑" panose="020B0503020204020204" charset="-122"/>
                <a:ea typeface="微软雅黑" panose="020B0503020204020204" charset="-122"/>
              </a:rPr>
              <a:t>主要介绍调查所采取的方法，如问卷、座谈、入户；调研方案，如选点方法、抽样原则、调查安排等；调研及分析的工具、方法。</a:t>
            </a:r>
            <a:endParaRPr lang="zh-CN" altLang="zh-CN" sz="2800" b="1" dirty="0">
              <a:solidFill>
                <a:srgbClr val="0F16A1"/>
              </a:solidFill>
              <a:latin typeface="微软雅黑" panose="020B0503020204020204" charset="-122"/>
              <a:ea typeface="微软雅黑" panose="020B0503020204020204" charset="-122"/>
            </a:endParaRPr>
          </a:p>
          <a:p>
            <a:pPr lvl="0" indent="0" fontAlgn="auto">
              <a:lnSpc>
                <a:spcPts val="5260"/>
              </a:lnSpc>
              <a:buFont typeface="Wingdings" panose="05000000000000000000" pitchFamily="2" charset="2"/>
              <a:buNone/>
            </a:pPr>
            <a:r>
              <a:rPr lang="zh-CN" altLang="en-US" sz="2800" b="1" dirty="0">
                <a:solidFill>
                  <a:srgbClr val="FF0000"/>
                </a:solidFill>
                <a:latin typeface="微软雅黑" panose="020B0503020204020204" charset="-122"/>
                <a:ea typeface="微软雅黑" panose="020B0503020204020204" charset="-122"/>
              </a:rPr>
              <a:t>      </a:t>
            </a:r>
            <a:r>
              <a:rPr lang="en-US" altLang="zh-CN" sz="2800" b="1" dirty="0">
                <a:solidFill>
                  <a:srgbClr val="FF0000"/>
                </a:solidFill>
                <a:latin typeface="微软雅黑" panose="020B0503020204020204" charset="-122"/>
                <a:ea typeface="微软雅黑" panose="020B0503020204020204" charset="-122"/>
              </a:rPr>
              <a:t>(2)</a:t>
            </a:r>
            <a:r>
              <a:rPr lang="zh-CN" altLang="zh-CN" sz="2800" b="1" dirty="0">
                <a:solidFill>
                  <a:srgbClr val="FF0000"/>
                </a:solidFill>
                <a:latin typeface="微软雅黑" panose="020B0503020204020204" charset="-122"/>
                <a:ea typeface="微软雅黑" panose="020B0503020204020204" charset="-122"/>
              </a:rPr>
              <a:t>调查研究过程</a:t>
            </a:r>
            <a:r>
              <a:rPr lang="zh-CN" altLang="en-US" sz="2800" b="1" dirty="0">
                <a:solidFill>
                  <a:srgbClr val="FF0000"/>
                </a:solidFill>
                <a:latin typeface="微软雅黑" panose="020B0503020204020204" charset="-122"/>
                <a:ea typeface="微软雅黑" panose="020B0503020204020204" charset="-122"/>
              </a:rPr>
              <a:t>：</a:t>
            </a:r>
            <a:r>
              <a:rPr lang="zh-CN" altLang="zh-CN" sz="2800" b="1" dirty="0">
                <a:latin typeface="微软雅黑" panose="020B0503020204020204" charset="-122"/>
                <a:ea typeface="微软雅黑" panose="020B0503020204020204" charset="-122"/>
              </a:rPr>
              <a:t>描述开展调查研究的过程和重点。</a:t>
            </a:r>
            <a:endParaRPr lang="zh-CN" altLang="zh-CN" sz="2800" b="1" dirty="0">
              <a:latin typeface="微软雅黑" panose="020B0503020204020204" charset="-122"/>
              <a:ea typeface="微软雅黑" panose="020B0503020204020204" charset="-122"/>
            </a:endParaRPr>
          </a:p>
          <a:p>
            <a:pPr lvl="0" indent="0" fontAlgn="auto">
              <a:lnSpc>
                <a:spcPts val="5260"/>
              </a:lnSpc>
              <a:buFont typeface="Wingdings" panose="05000000000000000000" pitchFamily="2" charset="2"/>
              <a:buNone/>
            </a:pPr>
            <a:r>
              <a:rPr lang="zh-CN" altLang="en-US" sz="2800" b="1" dirty="0">
                <a:solidFill>
                  <a:srgbClr val="FF0000"/>
                </a:solidFill>
                <a:latin typeface="微软雅黑" panose="020B0503020204020204" charset="-122"/>
                <a:ea typeface="微软雅黑" panose="020B0503020204020204" charset="-122"/>
              </a:rPr>
              <a:t>      </a:t>
            </a:r>
            <a:r>
              <a:rPr lang="en-US" altLang="zh-CN" sz="2800" b="1" dirty="0">
                <a:solidFill>
                  <a:srgbClr val="FF0000"/>
                </a:solidFill>
                <a:latin typeface="微软雅黑" panose="020B0503020204020204" charset="-122"/>
                <a:ea typeface="微软雅黑" panose="020B0503020204020204" charset="-122"/>
              </a:rPr>
              <a:t>(3)</a:t>
            </a:r>
            <a:r>
              <a:rPr lang="zh-CN" altLang="zh-CN" sz="2800" b="1" dirty="0">
                <a:solidFill>
                  <a:srgbClr val="FF0000"/>
                </a:solidFill>
                <a:latin typeface="微软雅黑" panose="020B0503020204020204" charset="-122"/>
                <a:ea typeface="微软雅黑" panose="020B0503020204020204" charset="-122"/>
              </a:rPr>
              <a:t>调查研究的资料。</a:t>
            </a:r>
            <a:endParaRPr lang="zh-CN" altLang="zh-CN" sz="2800" b="1" dirty="0">
              <a:solidFill>
                <a:srgbClr val="FF0000"/>
              </a:solidFill>
              <a:latin typeface="微软雅黑" panose="020B0503020204020204" charset="-122"/>
              <a:ea typeface="微软雅黑" panose="020B0503020204020204" charset="-122"/>
            </a:endParaRPr>
          </a:p>
          <a:p>
            <a:pPr lvl="0" indent="0" fontAlgn="auto">
              <a:lnSpc>
                <a:spcPts val="5260"/>
              </a:lnSpc>
              <a:buFont typeface="Wingdings" panose="05000000000000000000" pitchFamily="2" charset="2"/>
              <a:buNone/>
            </a:pPr>
            <a:r>
              <a:rPr lang="zh-CN" altLang="en-US" sz="2800" b="1" dirty="0">
                <a:solidFill>
                  <a:srgbClr val="FF0000"/>
                </a:solidFill>
                <a:latin typeface="微软雅黑" panose="020B0503020204020204" charset="-122"/>
                <a:ea typeface="微软雅黑" panose="020B0503020204020204" charset="-122"/>
              </a:rPr>
              <a:t>      </a:t>
            </a:r>
            <a:r>
              <a:rPr lang="en-US" altLang="zh-CN" sz="2800" b="1" dirty="0">
                <a:solidFill>
                  <a:srgbClr val="FF0000"/>
                </a:solidFill>
                <a:latin typeface="微软雅黑" panose="020B0503020204020204" charset="-122"/>
                <a:ea typeface="微软雅黑" panose="020B0503020204020204" charset="-122"/>
              </a:rPr>
              <a:t>(4)</a:t>
            </a:r>
            <a:r>
              <a:rPr lang="zh-CN" altLang="zh-CN" sz="2800" b="1" dirty="0">
                <a:solidFill>
                  <a:srgbClr val="FF0000"/>
                </a:solidFill>
                <a:latin typeface="微软雅黑" panose="020B0503020204020204" charset="-122"/>
                <a:ea typeface="微软雅黑" panose="020B0503020204020204" charset="-122"/>
              </a:rPr>
              <a:t>现状、存在问题的分析及对策。</a:t>
            </a:r>
            <a:endParaRPr lang="zh-CN" altLang="zh-CN" sz="2800" b="1" dirty="0">
              <a:solidFill>
                <a:srgbClr val="FF0000"/>
              </a:solidFill>
              <a:latin typeface="微软雅黑" panose="020B0503020204020204" charset="-122"/>
              <a:ea typeface="微软雅黑" panose="020B0503020204020204" charset="-122"/>
            </a:endParaRPr>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63525" y="205740"/>
            <a:ext cx="5447030" cy="863600"/>
          </a:xfrm>
          <a:pattFill prst="pct20">
            <a:fgClr>
              <a:schemeClr val="accent1"/>
            </a:fgClr>
            <a:bgClr>
              <a:schemeClr val="bg1"/>
            </a:bgClr>
          </a:pattFill>
        </p:spPr>
        <p:txBody>
          <a:bodyPr/>
          <a:p>
            <a:r>
              <a:rPr lang="en-US" altLang="zh-CN" sz="3200" b="1" dirty="0">
                <a:solidFill>
                  <a:srgbClr val="FD241F"/>
                </a:solidFill>
                <a:latin typeface="+mn-ea"/>
                <a:ea typeface="+mn-ea"/>
                <a:sym typeface="+mn-ea"/>
              </a:rPr>
              <a:t>6.5</a:t>
            </a:r>
            <a:r>
              <a:rPr lang="zh-CN" altLang="en-US" sz="3200" b="1" dirty="0">
                <a:solidFill>
                  <a:srgbClr val="FD241F"/>
                </a:solidFill>
                <a:latin typeface="+mn-ea"/>
                <a:ea typeface="+mn-ea"/>
                <a:sym typeface="+mn-ea"/>
              </a:rPr>
              <a:t>正文的写作要求</a:t>
            </a:r>
            <a:endParaRPr lang="zh-CN" altLang="en-US" sz="3200">
              <a:latin typeface="+mn-ea"/>
              <a:ea typeface="+mn-ea"/>
            </a:endParaRPr>
          </a:p>
        </p:txBody>
      </p:sp>
      <p:sp>
        <p:nvSpPr>
          <p:cNvPr id="200706" name="文本框 200705"/>
          <p:cNvSpPr txBox="1"/>
          <p:nvPr/>
        </p:nvSpPr>
        <p:spPr>
          <a:xfrm>
            <a:off x="263525" y="1229995"/>
            <a:ext cx="11664950" cy="5166360"/>
          </a:xfrm>
          <a:prstGeom prst="rect">
            <a:avLst/>
          </a:prstGeom>
          <a:pattFill prst="pct20">
            <a:fgClr>
              <a:schemeClr val="accent1"/>
            </a:fgClr>
            <a:bgClr>
              <a:schemeClr val="bg1"/>
            </a:bgClr>
          </a:pattFill>
          <a:ln w="9525">
            <a:noFill/>
          </a:ln>
        </p:spPr>
        <p:txBody>
          <a:bodyPr wrap="square">
            <a:spAutoFit/>
          </a:bodyPr>
          <a:p>
            <a:pPr lvl="0" fontAlgn="auto">
              <a:lnSpc>
                <a:spcPts val="5860"/>
              </a:lnSpc>
              <a:spcBef>
                <a:spcPts val="1200"/>
              </a:spcBef>
              <a:buClr>
                <a:srgbClr val="000000"/>
              </a:buClr>
            </a:pPr>
            <a:r>
              <a:rPr lang="zh-CN" altLang="en-US" sz="2800" b="1" dirty="0">
                <a:solidFill>
                  <a:srgbClr val="2D23FD"/>
                </a:solidFill>
                <a:latin typeface="Times New Roman" panose="02020603050405020304" charset="0"/>
                <a:ea typeface="宋体" panose="02010600030101010101" pitchFamily="2" charset="-122"/>
                <a:sym typeface="Wingdings" panose="05000000000000000000" pitchFamily="2" charset="2"/>
              </a:rPr>
              <a:t>        </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由于不同论文研究的课题性质、研究方法不同，</a:t>
            </a:r>
            <a:r>
              <a:rPr lang="zh-CN" altLang="en-US" sz="2800" b="1" dirty="0">
                <a:solidFill>
                  <a:srgbClr val="2D23FD"/>
                </a:solidFill>
                <a:latin typeface="微软雅黑" panose="020B0503020204020204" charset="-122"/>
                <a:ea typeface="微软雅黑" panose="020B0503020204020204" charset="-122"/>
              </a:rPr>
              <a:t>综述（述评）性论文、研究性论文</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的</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正文格式和写法</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都有所不同，共同要求是一致的，即：</a:t>
            </a:r>
            <a:endPar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endParaRPr>
          </a:p>
          <a:p>
            <a:pPr lvl="0" fontAlgn="auto">
              <a:lnSpc>
                <a:spcPts val="5860"/>
              </a:lnSpc>
              <a:spcBef>
                <a:spcPts val="1200"/>
              </a:spcBef>
              <a:buClr>
                <a:srgbClr val="000000"/>
              </a:buClr>
            </a:pPr>
            <a:r>
              <a:rPr lang="zh-CN" altLang="en-US" sz="2800" b="1" dirty="0">
                <a:solidFill>
                  <a:srgbClr val="FD241F"/>
                </a:solidFill>
                <a:latin typeface="微软雅黑" panose="020B0503020204020204" charset="-122"/>
                <a:ea typeface="微软雅黑" panose="020B0503020204020204" charset="-122"/>
                <a:sym typeface="Wingdings 3" pitchFamily="18" charset="2"/>
              </a:rPr>
              <a:t>     （</a:t>
            </a:r>
            <a:r>
              <a:rPr lang="en-US" altLang="zh-CN" sz="2800" b="1">
                <a:solidFill>
                  <a:srgbClr val="FD241F"/>
                </a:solidFill>
                <a:latin typeface="微软雅黑" panose="020B0503020204020204" charset="-122"/>
                <a:ea typeface="微软雅黑" panose="020B0503020204020204" charset="-122"/>
                <a:sym typeface="Wingdings 3" pitchFamily="18" charset="2"/>
              </a:rPr>
              <a:t>1</a:t>
            </a:r>
            <a:r>
              <a:rPr lang="zh-CN" altLang="en-US" sz="2800" b="1" dirty="0">
                <a:solidFill>
                  <a:srgbClr val="FD241F"/>
                </a:solidFill>
                <a:latin typeface="微软雅黑" panose="020B0503020204020204" charset="-122"/>
                <a:ea typeface="微软雅黑" panose="020B0503020204020204" charset="-122"/>
                <a:sym typeface="Wingdings 3" pitchFamily="18" charset="2"/>
              </a:rPr>
              <a:t>）</a:t>
            </a:r>
            <a:r>
              <a:rPr lang="zh-CN" altLang="en-US" sz="2800" b="1" dirty="0">
                <a:solidFill>
                  <a:srgbClr val="FD241F"/>
                </a:solidFill>
                <a:latin typeface="微软雅黑" panose="020B0503020204020204" charset="-122"/>
                <a:ea typeface="微软雅黑" panose="020B0503020204020204" charset="-122"/>
              </a:rPr>
              <a:t>主题明确</a:t>
            </a:r>
            <a:r>
              <a:rPr lang="zh-CN" altLang="en-US" sz="2800" b="1" dirty="0">
                <a:solidFill>
                  <a:srgbClr val="2D23FD"/>
                </a:solidFill>
                <a:latin typeface="微软雅黑" panose="020B0503020204020204" charset="-122"/>
                <a:ea typeface="微软雅黑" panose="020B0503020204020204" charset="-122"/>
              </a:rPr>
              <a:t>  </a:t>
            </a:r>
            <a:r>
              <a:rPr lang="zh-CN" altLang="en-US" sz="2800" b="1" dirty="0">
                <a:solidFill>
                  <a:schemeClr val="tx1"/>
                </a:solidFill>
                <a:latin typeface="微软雅黑" panose="020B0503020204020204" charset="-122"/>
                <a:ea typeface="微软雅黑" panose="020B0503020204020204" charset="-122"/>
              </a:rPr>
              <a:t>全文围绕主题展开，不离题；</a:t>
            </a:r>
            <a:endParaRPr lang="zh-CN" altLang="en-US" sz="2800" b="1" dirty="0">
              <a:solidFill>
                <a:schemeClr val="tx1"/>
              </a:solidFill>
              <a:latin typeface="微软雅黑" panose="020B0503020204020204" charset="-122"/>
              <a:ea typeface="微软雅黑" panose="020B0503020204020204" charset="-122"/>
            </a:endParaRPr>
          </a:p>
          <a:p>
            <a:pPr lvl="0" fontAlgn="auto">
              <a:lnSpc>
                <a:spcPts val="5860"/>
              </a:lnSpc>
              <a:spcBef>
                <a:spcPts val="1200"/>
              </a:spcBef>
              <a:buClr>
                <a:srgbClr val="000000"/>
              </a:buClr>
            </a:pPr>
            <a:r>
              <a:rPr lang="zh-CN" altLang="en-US" sz="2800" b="1" dirty="0">
                <a:solidFill>
                  <a:srgbClr val="FD241F"/>
                </a:solidFill>
                <a:latin typeface="微软雅黑" panose="020B0503020204020204" charset="-122"/>
                <a:ea typeface="微软雅黑" panose="020B0503020204020204" charset="-122"/>
                <a:sym typeface="Wingdings 3" pitchFamily="18" charset="2"/>
              </a:rPr>
              <a:t>     （</a:t>
            </a:r>
            <a:r>
              <a:rPr lang="en-US" altLang="zh-CN" sz="2800" b="1">
                <a:solidFill>
                  <a:srgbClr val="FD241F"/>
                </a:solidFill>
                <a:latin typeface="微软雅黑" panose="020B0503020204020204" charset="-122"/>
                <a:ea typeface="微软雅黑" panose="020B0503020204020204" charset="-122"/>
                <a:sym typeface="Wingdings 3" pitchFamily="18" charset="2"/>
              </a:rPr>
              <a:t>2</a:t>
            </a:r>
            <a:r>
              <a:rPr lang="zh-CN" altLang="en-US" sz="2800" b="1" dirty="0">
                <a:solidFill>
                  <a:srgbClr val="FD241F"/>
                </a:solidFill>
                <a:latin typeface="微软雅黑" panose="020B0503020204020204" charset="-122"/>
                <a:ea typeface="微软雅黑" panose="020B0503020204020204" charset="-122"/>
                <a:sym typeface="Wingdings 3" pitchFamily="18" charset="2"/>
              </a:rPr>
              <a:t>）</a:t>
            </a:r>
            <a:r>
              <a:rPr lang="zh-CN" altLang="en-US" sz="2800" b="1" dirty="0">
                <a:solidFill>
                  <a:srgbClr val="FD241F"/>
                </a:solidFill>
                <a:latin typeface="微软雅黑" panose="020B0503020204020204" charset="-122"/>
                <a:ea typeface="微软雅黑" panose="020B0503020204020204" charset="-122"/>
              </a:rPr>
              <a:t>论证充分</a:t>
            </a:r>
            <a:r>
              <a:rPr lang="zh-CN" altLang="en-US" sz="2800" b="1" dirty="0">
                <a:solidFill>
                  <a:srgbClr val="2D23FD"/>
                </a:solidFill>
                <a:latin typeface="微软雅黑" panose="020B0503020204020204" charset="-122"/>
                <a:ea typeface="微软雅黑" panose="020B0503020204020204" charset="-122"/>
              </a:rPr>
              <a:t>  有观念、有思路、有材料、有说服力</a:t>
            </a:r>
            <a:r>
              <a:rPr lang="en-US" altLang="zh-CN" sz="2800" b="1">
                <a:solidFill>
                  <a:srgbClr val="2D23FD"/>
                </a:solidFill>
                <a:latin typeface="微软雅黑" panose="020B0503020204020204" charset="-122"/>
                <a:ea typeface="微软雅黑" panose="020B0503020204020204" charset="-122"/>
              </a:rPr>
              <a:t>；</a:t>
            </a:r>
            <a:endParaRPr lang="en-US" altLang="zh-CN" sz="2800" b="1">
              <a:solidFill>
                <a:srgbClr val="2D23FD"/>
              </a:solidFill>
              <a:latin typeface="微软雅黑" panose="020B0503020204020204" charset="-122"/>
              <a:ea typeface="微软雅黑" panose="020B0503020204020204" charset="-122"/>
            </a:endParaRPr>
          </a:p>
          <a:p>
            <a:pPr lvl="0" fontAlgn="auto">
              <a:lnSpc>
                <a:spcPts val="5860"/>
              </a:lnSpc>
              <a:spcBef>
                <a:spcPts val="1200"/>
              </a:spcBef>
              <a:buClr>
                <a:srgbClr val="000000"/>
              </a:buClr>
            </a:pPr>
            <a:r>
              <a:rPr lang="zh-CN" altLang="en-US" sz="2800" b="1" dirty="0">
                <a:solidFill>
                  <a:srgbClr val="FD241F"/>
                </a:solidFill>
                <a:latin typeface="微软雅黑" panose="020B0503020204020204" charset="-122"/>
                <a:ea typeface="微软雅黑" panose="020B0503020204020204" charset="-122"/>
                <a:sym typeface="Wingdings 3" pitchFamily="18" charset="2"/>
              </a:rPr>
              <a:t>     （</a:t>
            </a:r>
            <a:r>
              <a:rPr lang="en-US" altLang="zh-CN" sz="2800" b="1">
                <a:solidFill>
                  <a:srgbClr val="FD241F"/>
                </a:solidFill>
                <a:latin typeface="微软雅黑" panose="020B0503020204020204" charset="-122"/>
                <a:ea typeface="微软雅黑" panose="020B0503020204020204" charset="-122"/>
                <a:sym typeface="Wingdings 3" pitchFamily="18" charset="2"/>
              </a:rPr>
              <a:t>3</a:t>
            </a:r>
            <a:r>
              <a:rPr lang="zh-CN" altLang="en-US" sz="2800" b="1" dirty="0">
                <a:solidFill>
                  <a:srgbClr val="FD241F"/>
                </a:solidFill>
                <a:latin typeface="微软雅黑" panose="020B0503020204020204" charset="-122"/>
                <a:ea typeface="微软雅黑" panose="020B0503020204020204" charset="-122"/>
                <a:sym typeface="Wingdings 3" pitchFamily="18" charset="2"/>
              </a:rPr>
              <a:t>）</a:t>
            </a:r>
            <a:r>
              <a:rPr lang="zh-CN" altLang="en-US" sz="2800" b="1" dirty="0">
                <a:solidFill>
                  <a:srgbClr val="FD241F"/>
                </a:solidFill>
                <a:latin typeface="微软雅黑" panose="020B0503020204020204" charset="-122"/>
                <a:ea typeface="微软雅黑" panose="020B0503020204020204" charset="-122"/>
              </a:rPr>
              <a:t>结论清楚</a:t>
            </a:r>
            <a:r>
              <a:rPr lang="zh-CN" altLang="en-US" sz="2800" b="1" dirty="0">
                <a:solidFill>
                  <a:srgbClr val="2D23FD"/>
                </a:solidFill>
                <a:latin typeface="微软雅黑" panose="020B0503020204020204" charset="-122"/>
                <a:ea typeface="微软雅黑" panose="020B0503020204020204" charset="-122"/>
              </a:rPr>
              <a:t>  </a:t>
            </a:r>
            <a:r>
              <a:rPr lang="zh-CN" altLang="en-US" sz="2800" b="1" dirty="0">
                <a:solidFill>
                  <a:schemeClr val="tx1"/>
                </a:solidFill>
                <a:latin typeface="微软雅黑" panose="020B0503020204020204" charset="-122"/>
                <a:ea typeface="微软雅黑" panose="020B0503020204020204" charset="-122"/>
              </a:rPr>
              <a:t>从研究导出的结论不含糊、易理解；</a:t>
            </a:r>
            <a:endParaRPr lang="zh-CN" altLang="en-US" sz="2800" b="1" dirty="0">
              <a:solidFill>
                <a:schemeClr val="tx1"/>
              </a:solidFill>
              <a:latin typeface="微软雅黑" panose="020B0503020204020204" charset="-122"/>
              <a:ea typeface="微软雅黑" panose="020B0503020204020204" charset="-122"/>
            </a:endParaRPr>
          </a:p>
          <a:p>
            <a:pPr lvl="0" fontAlgn="auto">
              <a:lnSpc>
                <a:spcPts val="5860"/>
              </a:lnSpc>
              <a:spcBef>
                <a:spcPts val="1200"/>
              </a:spcBef>
              <a:buClr>
                <a:srgbClr val="000000"/>
              </a:buClr>
            </a:pPr>
            <a:r>
              <a:rPr lang="zh-CN" altLang="en-US" sz="2800" b="1" dirty="0">
                <a:solidFill>
                  <a:srgbClr val="FD241F"/>
                </a:solidFill>
                <a:latin typeface="微软雅黑" panose="020B0503020204020204" charset="-122"/>
                <a:ea typeface="微软雅黑" panose="020B0503020204020204" charset="-122"/>
                <a:sym typeface="Wingdings 3" pitchFamily="18" charset="2"/>
              </a:rPr>
              <a:t>     （</a:t>
            </a:r>
            <a:r>
              <a:rPr lang="en-US" altLang="zh-CN" sz="2800" b="1">
                <a:solidFill>
                  <a:srgbClr val="FD241F"/>
                </a:solidFill>
                <a:latin typeface="微软雅黑" panose="020B0503020204020204" charset="-122"/>
                <a:ea typeface="微软雅黑" panose="020B0503020204020204" charset="-122"/>
                <a:sym typeface="Wingdings 3" pitchFamily="18" charset="2"/>
              </a:rPr>
              <a:t>4</a:t>
            </a:r>
            <a:r>
              <a:rPr lang="zh-CN" altLang="en-US" sz="2800" b="1" dirty="0">
                <a:solidFill>
                  <a:srgbClr val="FD241F"/>
                </a:solidFill>
                <a:latin typeface="微软雅黑" panose="020B0503020204020204" charset="-122"/>
                <a:ea typeface="微软雅黑" panose="020B0503020204020204" charset="-122"/>
                <a:sym typeface="Wingdings 3" pitchFamily="18" charset="2"/>
              </a:rPr>
              <a:t>）</a:t>
            </a:r>
            <a:r>
              <a:rPr lang="zh-CN" altLang="en-US" sz="2800" b="1" dirty="0">
                <a:solidFill>
                  <a:srgbClr val="FD241F"/>
                </a:solidFill>
                <a:latin typeface="微软雅黑" panose="020B0503020204020204" charset="-122"/>
                <a:ea typeface="微软雅黑" panose="020B0503020204020204" charset="-122"/>
              </a:rPr>
              <a:t>逻辑严密</a:t>
            </a:r>
            <a:r>
              <a:rPr lang="zh-CN" altLang="en-US" sz="2800" b="1" dirty="0">
                <a:solidFill>
                  <a:srgbClr val="2D23FD"/>
                </a:solidFill>
                <a:latin typeface="微软雅黑" panose="020B0503020204020204" charset="-122"/>
                <a:ea typeface="微软雅黑" panose="020B0503020204020204" charset="-122"/>
              </a:rPr>
              <a:t>  文字力求避免杂乱无章、条理不分。</a:t>
            </a:r>
            <a:endParaRPr lang="zh-CN" altLang="en-US" sz="2800" b="1" dirty="0">
              <a:solidFill>
                <a:srgbClr val="2D23FD"/>
              </a:solidFill>
              <a:latin typeface="微软雅黑" panose="020B0503020204020204" charset="-122"/>
              <a:ea typeface="微软雅黑" panose="020B0503020204020204" charset="-122"/>
            </a:endParaRPr>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1730" name="文本框 201729"/>
          <p:cNvSpPr txBox="1"/>
          <p:nvPr/>
        </p:nvSpPr>
        <p:spPr>
          <a:xfrm>
            <a:off x="548005" y="2187575"/>
            <a:ext cx="10882630" cy="3876040"/>
          </a:xfrm>
          <a:prstGeom prst="rect">
            <a:avLst/>
          </a:prstGeom>
          <a:pattFill prst="pct20">
            <a:fgClr>
              <a:schemeClr val="accent1"/>
            </a:fgClr>
            <a:bgClr>
              <a:schemeClr val="bg1"/>
            </a:bgClr>
          </a:pattFill>
          <a:ln w="9525">
            <a:noFill/>
          </a:ln>
        </p:spPr>
        <p:txBody>
          <a:bodyPr wrap="square">
            <a:spAutoFit/>
          </a:bodyPr>
          <a:p>
            <a:pPr lvl="0" fontAlgn="auto">
              <a:lnSpc>
                <a:spcPts val="5240"/>
              </a:lnSpc>
              <a:spcBef>
                <a:spcPts val="2400"/>
              </a:spcBef>
              <a:spcAft>
                <a:spcPts val="1200"/>
              </a:spcAft>
              <a:buClr>
                <a:srgbClr val="000000"/>
              </a:buClr>
            </a:pPr>
            <a:r>
              <a:rPr lang="zh-CN" altLang="en-US" sz="2800" b="1" dirty="0">
                <a:solidFill>
                  <a:srgbClr val="2D23FD"/>
                </a:solidFill>
                <a:latin typeface="Times New Roman" panose="02020603050405020304" charset="0"/>
                <a:ea typeface="宋体" panose="02010600030101010101" pitchFamily="2" charset="-122"/>
                <a:sym typeface="Wingdings" panose="05000000000000000000" pitchFamily="2" charset="2"/>
              </a:rPr>
              <a:t>   </a:t>
            </a:r>
            <a:r>
              <a:rPr lang="zh-CN" altLang="en-US" sz="2800" dirty="0">
                <a:solidFill>
                  <a:srgbClr val="2D23FD"/>
                </a:solidFill>
                <a:latin typeface="Times New Roman" panose="02020603050405020304" charset="0"/>
                <a:ea typeface="宋体" panose="02010600030101010101" pitchFamily="2" charset="-122"/>
                <a:sym typeface="Wingdings" panose="05000000000000000000" pitchFamily="2" charset="2"/>
              </a:rPr>
              <a:t> </a:t>
            </a:r>
            <a:r>
              <a:rPr lang="zh-CN" altLang="en-US" sz="3200" dirty="0">
                <a:solidFill>
                  <a:srgbClr val="2D23FD"/>
                </a:solidFill>
                <a:latin typeface="+mn-ea"/>
                <a:sym typeface="Wingdings" panose="05000000000000000000" pitchFamily="2" charset="2"/>
              </a:rPr>
              <a:t>标题式写法，就是把正文部分设计出若干小标题，然后将研究方法、结果按小标题分别归纳整理，即成论文。</a:t>
            </a:r>
            <a:endParaRPr lang="zh-CN" altLang="en-US" sz="3200" dirty="0">
              <a:solidFill>
                <a:srgbClr val="2D23FD"/>
              </a:solidFill>
              <a:latin typeface="+mn-ea"/>
              <a:sym typeface="Wingdings" panose="05000000000000000000" pitchFamily="2" charset="2"/>
            </a:endParaRPr>
          </a:p>
          <a:p>
            <a:pPr lvl="0" fontAlgn="auto">
              <a:lnSpc>
                <a:spcPts val="5240"/>
              </a:lnSpc>
              <a:spcBef>
                <a:spcPts val="2400"/>
              </a:spcBef>
              <a:spcAft>
                <a:spcPts val="1200"/>
              </a:spcAft>
              <a:buClr>
                <a:srgbClr val="000000"/>
              </a:buClr>
            </a:pPr>
            <a:r>
              <a:rPr lang="zh-CN" altLang="en-US" sz="3200" dirty="0">
                <a:solidFill>
                  <a:srgbClr val="2D23FD"/>
                </a:solidFill>
                <a:latin typeface="+mn-ea"/>
                <a:sym typeface="Wingdings" panose="05000000000000000000" pitchFamily="2" charset="2"/>
              </a:rPr>
              <a:t>    小标题可以是单词或短语，但它们</a:t>
            </a:r>
            <a:r>
              <a:rPr lang="zh-CN" altLang="en-US" sz="3200" dirty="0">
                <a:solidFill>
                  <a:srgbClr val="FA2906"/>
                </a:solidFill>
                <a:latin typeface="+mn-ea"/>
                <a:sym typeface="Wingdings" panose="05000000000000000000" pitchFamily="2" charset="2"/>
              </a:rPr>
              <a:t>在语法上是平行的，属于同一层次</a:t>
            </a:r>
            <a:r>
              <a:rPr lang="zh-CN" altLang="en-US" sz="3200" dirty="0">
                <a:solidFill>
                  <a:srgbClr val="2D23FD"/>
                </a:solidFill>
                <a:latin typeface="+mn-ea"/>
                <a:sym typeface="Wingdings" panose="05000000000000000000" pitchFamily="2" charset="2"/>
              </a:rPr>
              <a:t>。小标题越具体越好，否则写出的内容也同标题一样空泛。</a:t>
            </a:r>
            <a:endParaRPr lang="zh-CN" altLang="en-US" sz="3200" dirty="0">
              <a:solidFill>
                <a:srgbClr val="2D23FD"/>
              </a:solidFill>
              <a:latin typeface="+mn-ea"/>
              <a:sym typeface="Wingdings" panose="05000000000000000000" pitchFamily="2" charset="2"/>
            </a:endParaRPr>
          </a:p>
        </p:txBody>
      </p:sp>
      <p:sp>
        <p:nvSpPr>
          <p:cNvPr id="2" name="标题 1"/>
          <p:cNvSpPr>
            <a:spLocks noGrp="1"/>
          </p:cNvSpPr>
          <p:nvPr>
            <p:ph type="title"/>
          </p:nvPr>
        </p:nvSpPr>
        <p:spPr>
          <a:xfrm>
            <a:off x="263525" y="205740"/>
            <a:ext cx="5447030" cy="863600"/>
          </a:xfrm>
          <a:pattFill prst="pct20">
            <a:fgClr>
              <a:schemeClr val="accent1"/>
            </a:fgClr>
            <a:bgClr>
              <a:schemeClr val="bg1"/>
            </a:bgClr>
          </a:pattFill>
        </p:spPr>
        <p:txBody>
          <a:bodyPr/>
          <a:p>
            <a:r>
              <a:rPr lang="en-US" altLang="zh-CN" sz="3200" b="1" dirty="0">
                <a:solidFill>
                  <a:srgbClr val="FD241F"/>
                </a:solidFill>
                <a:latin typeface="+mn-ea"/>
                <a:ea typeface="+mn-ea"/>
                <a:sym typeface="+mn-ea"/>
              </a:rPr>
              <a:t>6.6</a:t>
            </a:r>
            <a:r>
              <a:rPr lang="zh-CN" altLang="en-US" sz="3200" b="1" dirty="0">
                <a:solidFill>
                  <a:srgbClr val="FD241F"/>
                </a:solidFill>
                <a:latin typeface="+mn-ea"/>
                <a:ea typeface="+mn-ea"/>
                <a:sym typeface="+mn-ea"/>
              </a:rPr>
              <a:t>正文的标题式写法</a:t>
            </a:r>
            <a:endParaRPr lang="en-US" altLang="zh-CN" sz="3200" b="1" dirty="0">
              <a:solidFill>
                <a:srgbClr val="FD241F"/>
              </a:solidFill>
              <a:latin typeface="+mn-ea"/>
              <a:ea typeface="+mn-ea"/>
              <a:sym typeface="+mn-ea"/>
            </a:endParaRPr>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2754" name="文本框 202753"/>
          <p:cNvSpPr txBox="1"/>
          <p:nvPr/>
        </p:nvSpPr>
        <p:spPr>
          <a:xfrm>
            <a:off x="303530" y="1354455"/>
            <a:ext cx="11584305" cy="5212080"/>
          </a:xfrm>
          <a:prstGeom prst="rect">
            <a:avLst/>
          </a:prstGeom>
          <a:pattFill prst="pct20">
            <a:fgClr>
              <a:schemeClr val="accent1"/>
            </a:fgClr>
            <a:bgClr>
              <a:schemeClr val="bg1"/>
            </a:bgClr>
          </a:pattFill>
          <a:ln w="9525">
            <a:noFill/>
          </a:ln>
        </p:spPr>
        <p:txBody>
          <a:bodyPr wrap="square">
            <a:spAutoFit/>
          </a:bodyPr>
          <a:p>
            <a:pPr lvl="0" fontAlgn="auto">
              <a:lnSpc>
                <a:spcPct val="150000"/>
              </a:lnSpc>
              <a:spcBef>
                <a:spcPts val="0"/>
              </a:spcBef>
              <a:buClr>
                <a:srgbClr val="000000"/>
              </a:buClr>
            </a:pPr>
            <a:r>
              <a:rPr lang="zh-CN" altLang="en-US" sz="2400" b="1" dirty="0">
                <a:solidFill>
                  <a:srgbClr val="2D23FD"/>
                </a:solidFill>
                <a:latin typeface="Times New Roman" panose="02020603050405020304" charset="0"/>
                <a:ea typeface="宋体" panose="02010600030101010101" pitchFamily="2" charset="-122"/>
                <a:sym typeface="Wingdings" panose="05000000000000000000" pitchFamily="2" charset="2"/>
              </a:rPr>
              <a:t>          </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通常把论文的</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主旨放在开头</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，把论证的细节依此展开，而把</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结论部分放在末尾</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。应把通篇论文看成一个整体，以理论推导、实验和时间为依据，</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按照逻辑推理写成。</a:t>
            </a:r>
            <a:endPar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endParaRPr>
          </a:p>
          <a:p>
            <a:pPr lvl="0" fontAlgn="auto">
              <a:lnSpc>
                <a:spcPct val="150000"/>
              </a:lnSpc>
              <a:spcBef>
                <a:spcPts val="0"/>
              </a:spcBef>
              <a:buClr>
                <a:srgbClr val="000000"/>
              </a:buClr>
            </a:pPr>
            <a:r>
              <a:rPr lang="zh-CN" altLang="en-US" sz="2800" b="1" dirty="0">
                <a:solidFill>
                  <a:schemeClr val="accent2"/>
                </a:solidFill>
                <a:latin typeface="微软雅黑" panose="020B0503020204020204" charset="-122"/>
                <a:ea typeface="微软雅黑" panose="020B0503020204020204" charset="-122"/>
                <a:sym typeface="Wingdings" panose="05000000000000000000" pitchFamily="2" charset="2"/>
              </a:rPr>
              <a:t>        </a:t>
            </a:r>
            <a:r>
              <a:rPr lang="zh-CN" altLang="en-US" sz="2800" b="1" dirty="0">
                <a:solidFill>
                  <a:srgbClr val="0000FF"/>
                </a:solidFill>
                <a:latin typeface="微软雅黑" panose="020B0503020204020204" charset="-122"/>
                <a:ea typeface="微软雅黑" panose="020B0503020204020204" charset="-122"/>
                <a:sym typeface="Wingdings" panose="05000000000000000000" pitchFamily="2" charset="2"/>
              </a:rPr>
              <a:t>拟定提纲（标题）时要考虑论文的结构，使正文写出来以后能够反映论文有关的科学研究的</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推理过程（先说什么、后说什么，</a:t>
            </a:r>
            <a:r>
              <a:rPr lang="zh-CN" altLang="en-US" sz="2800" b="1" dirty="0">
                <a:solidFill>
                  <a:srgbClr val="0000FF"/>
                </a:solidFill>
                <a:latin typeface="微软雅黑" panose="020B0503020204020204" charset="-122"/>
                <a:ea typeface="微软雅黑" panose="020B0503020204020204" charset="-122"/>
                <a:sym typeface="Wingdings" panose="05000000000000000000" pitchFamily="2" charset="2"/>
              </a:rPr>
              <a:t>才能使论题一清二楚、层次分明）。</a:t>
            </a:r>
            <a:endParaRPr lang="zh-CN" altLang="en-US" sz="2800" b="1" dirty="0">
              <a:solidFill>
                <a:srgbClr val="0000FF"/>
              </a:solidFill>
              <a:latin typeface="微软雅黑" panose="020B0503020204020204" charset="-122"/>
              <a:ea typeface="微软雅黑" panose="020B0503020204020204" charset="-122"/>
              <a:sym typeface="Wingdings" panose="05000000000000000000" pitchFamily="2" charset="2"/>
            </a:endParaRPr>
          </a:p>
          <a:p>
            <a:pPr lvl="0" fontAlgn="auto">
              <a:lnSpc>
                <a:spcPct val="150000"/>
              </a:lnSpc>
              <a:spcBef>
                <a:spcPts val="0"/>
              </a:spcBef>
              <a:buClr>
                <a:srgbClr val="000000"/>
              </a:buClr>
            </a:pPr>
            <a:r>
              <a:rPr lang="zh-CN" altLang="en-US" sz="2800" b="1" dirty="0">
                <a:solidFill>
                  <a:srgbClr val="0000FF"/>
                </a:solidFill>
                <a:latin typeface="微软雅黑" panose="020B0503020204020204" charset="-122"/>
                <a:ea typeface="微软雅黑" panose="020B0503020204020204" charset="-122"/>
                <a:sym typeface="Wingdings" panose="05000000000000000000" pitchFamily="2" charset="2"/>
              </a:rPr>
              <a:t>        </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要尽量使拟定的标题（提纲）有利于</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揭示材料之间的内在联系</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，有利于揭示论证的内在本质属性，才能紧密围绕中心论题。  </a:t>
            </a:r>
            <a:endPar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endParaRPr>
          </a:p>
        </p:txBody>
      </p:sp>
      <p:sp>
        <p:nvSpPr>
          <p:cNvPr id="3" name="文本框 2"/>
          <p:cNvSpPr txBox="1"/>
          <p:nvPr/>
        </p:nvSpPr>
        <p:spPr>
          <a:xfrm>
            <a:off x="303530" y="326390"/>
            <a:ext cx="8076565" cy="613410"/>
          </a:xfrm>
          <a:prstGeom prst="rect">
            <a:avLst/>
          </a:prstGeom>
          <a:pattFill prst="pct20">
            <a:fgClr>
              <a:schemeClr val="accent1"/>
            </a:fgClr>
            <a:bgClr>
              <a:schemeClr val="bg1"/>
            </a:bgClr>
          </a:pattFill>
        </p:spPr>
        <p:txBody>
          <a:bodyPr wrap="none" rtlCol="0" anchor="t">
            <a:spAutoFit/>
          </a:bodyPr>
          <a:p>
            <a:r>
              <a:rPr lang="en-US" altLang="zh-CN" sz="3200" b="1" dirty="0">
                <a:solidFill>
                  <a:srgbClr val="FF0000"/>
                </a:solidFill>
                <a:latin typeface="+mn-ea"/>
                <a:sym typeface="Wingdings" panose="05000000000000000000" pitchFamily="2" charset="2"/>
              </a:rPr>
              <a:t>6.6.1</a:t>
            </a:r>
            <a:r>
              <a:rPr lang="zh-CN" altLang="en-US" sz="3200" b="1" dirty="0">
                <a:solidFill>
                  <a:srgbClr val="FF0000"/>
                </a:solidFill>
                <a:latin typeface="+mn-ea"/>
                <a:sym typeface="Wingdings" panose="05000000000000000000" pitchFamily="2" charset="2"/>
              </a:rPr>
              <a:t>编写提纲是标题式写法中最常用的方法</a:t>
            </a:r>
            <a:endParaRPr lang="zh-CN" altLang="en-US" sz="3200" b="1" dirty="0">
              <a:solidFill>
                <a:srgbClr val="FF0000"/>
              </a:solidFill>
              <a:latin typeface="+mn-ea"/>
              <a:sym typeface="Wingdings" panose="05000000000000000000" pitchFamily="2" charset="2"/>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9748" name="文本框 159747"/>
          <p:cNvSpPr txBox="1"/>
          <p:nvPr/>
        </p:nvSpPr>
        <p:spPr>
          <a:xfrm>
            <a:off x="362585" y="1142365"/>
            <a:ext cx="11467465" cy="5334000"/>
          </a:xfrm>
          <a:prstGeom prst="rect">
            <a:avLst/>
          </a:prstGeom>
          <a:pattFill prst="pct20">
            <a:fgClr>
              <a:schemeClr val="accent1"/>
            </a:fgClr>
            <a:bgClr>
              <a:schemeClr val="bg1"/>
            </a:bgClr>
          </a:pattFill>
          <a:ln w="9525" cap="flat" cmpd="sng">
            <a:solidFill>
              <a:srgbClr val="0054A8"/>
            </a:solidFill>
            <a:prstDash val="solid"/>
            <a:miter/>
            <a:headEnd type="none" w="med" len="med"/>
            <a:tailEnd type="none" w="med" len="med"/>
          </a:ln>
        </p:spPr>
        <p:txBody>
          <a:bodyPr wrap="square">
            <a:spAutoFit/>
          </a:bodyPr>
          <a:p>
            <a:pPr lvl="0" algn="ctr" fontAlgn="auto">
              <a:spcBef>
                <a:spcPts val="2400"/>
              </a:spcBef>
              <a:spcAft>
                <a:spcPts val="0"/>
              </a:spcAft>
              <a:buClr>
                <a:srgbClr val="000000"/>
              </a:buClr>
            </a:pPr>
            <a:r>
              <a:rPr lang="zh-CN" altLang="en-US" sz="2800" b="1" dirty="0">
                <a:solidFill>
                  <a:srgbClr val="0F16A1"/>
                </a:solidFill>
                <a:uFillTx/>
                <a:latin typeface="微软雅黑" panose="020B0503020204020204" charset="-122"/>
                <a:ea typeface="微软雅黑" panose="020B0503020204020204" charset="-122"/>
              </a:rPr>
              <a:t>标题    </a:t>
            </a:r>
            <a:r>
              <a:rPr lang="en-US" altLang="zh-CN" sz="2800" b="1" dirty="0">
                <a:solidFill>
                  <a:srgbClr val="0F16A1"/>
                </a:solidFill>
                <a:uFillTx/>
                <a:latin typeface="微软雅黑" panose="020B0503020204020204" charset="-122"/>
                <a:ea typeface="微软雅黑" panose="020B0503020204020204" charset="-122"/>
              </a:rPr>
              <a:t>XXXXXXXXXXXXXXXXX</a:t>
            </a:r>
            <a:endParaRPr lang="en-US" altLang="zh-CN" sz="2800" b="1" dirty="0">
              <a:solidFill>
                <a:srgbClr val="0F16A1"/>
              </a:solidFill>
              <a:uFillTx/>
              <a:latin typeface="微软雅黑" panose="020B0503020204020204" charset="-122"/>
              <a:ea typeface="微软雅黑" panose="020B0503020204020204" charset="-122"/>
            </a:endParaRPr>
          </a:p>
          <a:p>
            <a:pPr lvl="0" algn="ctr" fontAlgn="auto">
              <a:spcBef>
                <a:spcPts val="2400"/>
              </a:spcBef>
              <a:buClr>
                <a:srgbClr val="000000"/>
              </a:buClr>
            </a:pPr>
            <a:r>
              <a:rPr lang="zh-CN" altLang="en-US" b="1" dirty="0">
                <a:latin typeface="微软雅黑" panose="020B0503020204020204" charset="-122"/>
                <a:ea typeface="微软雅黑" panose="020B0503020204020204" charset="-122"/>
              </a:rPr>
              <a:t> 作者姓名  </a:t>
            </a:r>
            <a:r>
              <a:rPr lang="en-US" altLang="zh-CN" b="1" dirty="0">
                <a:latin typeface="微软雅黑" panose="020B0503020204020204" charset="-122"/>
                <a:ea typeface="微软雅黑" panose="020B0503020204020204" charset="-122"/>
              </a:rPr>
              <a:t>XXX</a:t>
            </a:r>
            <a:r>
              <a:rPr lang="zh-CN" altLang="en-US" b="1" dirty="0">
                <a:latin typeface="微软雅黑" panose="020B0503020204020204" charset="-122"/>
                <a:ea typeface="微软雅黑" panose="020B0503020204020204" charset="-122"/>
              </a:rPr>
              <a:t>     </a:t>
            </a:r>
            <a:r>
              <a:rPr lang="zh-CN" altLang="zh-CN" b="1">
                <a:latin typeface="微软雅黑" panose="020B0503020204020204" charset="-122"/>
                <a:ea typeface="微软雅黑" panose="020B0503020204020204" charset="-122"/>
                <a:sym typeface="+mn-ea"/>
              </a:rPr>
              <a:t>学校名称</a:t>
            </a:r>
            <a:r>
              <a:rPr lang="zh-CN" altLang="en-US" b="1" dirty="0">
                <a:latin typeface="微软雅黑" panose="020B0503020204020204" charset="-122"/>
                <a:ea typeface="微软雅黑" panose="020B0503020204020204" charset="-122"/>
                <a:sym typeface="+mn-ea"/>
              </a:rPr>
              <a:t>及通讯地址</a:t>
            </a:r>
            <a:r>
              <a:rPr lang="en-US" altLang="zh-CN" b="1">
                <a:latin typeface="微软雅黑" panose="020B0503020204020204" charset="-122"/>
                <a:ea typeface="微软雅黑" panose="020B0503020204020204" charset="-122"/>
                <a:sym typeface="+mn-ea"/>
              </a:rPr>
              <a:t> XXXXXXX</a:t>
            </a:r>
            <a:endParaRPr lang="en-US" altLang="zh-CN" b="1">
              <a:latin typeface="微软雅黑" panose="020B0503020204020204" charset="-122"/>
              <a:ea typeface="微软雅黑" panose="020B0503020204020204" charset="-122"/>
              <a:sym typeface="+mn-ea"/>
            </a:endParaRPr>
          </a:p>
          <a:p>
            <a:pPr lvl="0" algn="l" fontAlgn="auto">
              <a:spcBef>
                <a:spcPts val="2400"/>
              </a:spcBef>
              <a:buClr>
                <a:srgbClr val="000000"/>
              </a:buClr>
            </a:pPr>
            <a:r>
              <a:rPr lang="zh-CN" altLang="en-US" sz="2800" b="1" dirty="0">
                <a:solidFill>
                  <a:srgbClr val="FF0000"/>
                </a:solidFill>
                <a:latin typeface="微软雅黑" panose="020B0503020204020204" charset="-122"/>
                <a:ea typeface="微软雅黑" panose="020B0503020204020204" charset="-122"/>
              </a:rPr>
              <a:t>摘要</a:t>
            </a:r>
            <a:r>
              <a:rPr lang="en-US" altLang="zh-CN" sz="2800" b="1">
                <a:solidFill>
                  <a:srgbClr val="FF0000"/>
                </a:solidFill>
                <a:latin typeface="微软雅黑" panose="020B0503020204020204" charset="-122"/>
                <a:ea typeface="微软雅黑" panose="020B0503020204020204" charset="-122"/>
              </a:rPr>
              <a:t>:  </a:t>
            </a:r>
            <a:r>
              <a:rPr lang="zh-CN" altLang="en-US" sz="2000" b="1" dirty="0">
                <a:solidFill>
                  <a:schemeClr val="tx1"/>
                </a:solidFill>
                <a:latin typeface="微软雅黑" panose="020B0503020204020204" charset="-122"/>
                <a:ea typeface="微软雅黑" panose="020B0503020204020204" charset="-122"/>
                <a:sym typeface="+mn-ea"/>
              </a:rPr>
              <a:t>目的、对象、方法、结果、结论、适用范围</a:t>
            </a:r>
            <a:r>
              <a:rPr lang="en-US" altLang="zh-CN" sz="2800" b="1">
                <a:latin typeface="微软雅黑" panose="020B0503020204020204" charset="-122"/>
                <a:ea typeface="微软雅黑" panose="020B0503020204020204" charset="-122"/>
              </a:rPr>
              <a:t>.</a:t>
            </a:r>
            <a:endParaRPr lang="en-US" altLang="zh-CN" sz="2800" b="1">
              <a:latin typeface="微软雅黑" panose="020B0503020204020204" charset="-122"/>
              <a:ea typeface="微软雅黑" panose="020B0503020204020204" charset="-122"/>
            </a:endParaRPr>
          </a:p>
          <a:p>
            <a:pPr lvl="0" fontAlgn="auto">
              <a:lnSpc>
                <a:spcPts val="4560"/>
              </a:lnSpc>
              <a:buClr>
                <a:srgbClr val="000000"/>
              </a:buClr>
            </a:pPr>
            <a:r>
              <a:rPr lang="zh-CN" altLang="en-US" sz="2800" b="1" dirty="0">
                <a:solidFill>
                  <a:srgbClr val="FF0000"/>
                </a:solidFill>
                <a:latin typeface="微软雅黑" panose="020B0503020204020204" charset="-122"/>
                <a:ea typeface="微软雅黑" panose="020B0503020204020204" charset="-122"/>
              </a:rPr>
              <a:t>关键词</a:t>
            </a:r>
            <a:r>
              <a:rPr lang="en-US" altLang="zh-CN" sz="2800" b="1">
                <a:solidFill>
                  <a:srgbClr val="FF0000"/>
                </a:solidFill>
                <a:latin typeface="微软雅黑" panose="020B0503020204020204" charset="-122"/>
                <a:ea typeface="微软雅黑" panose="020B0503020204020204" charset="-122"/>
              </a:rPr>
              <a:t>:</a:t>
            </a:r>
            <a:r>
              <a:rPr lang="en-US" altLang="zh-CN" sz="2800" b="1">
                <a:latin typeface="微软雅黑" panose="020B0503020204020204" charset="-122"/>
                <a:ea typeface="微软雅黑" panose="020B0503020204020204" charset="-122"/>
              </a:rPr>
              <a:t>  </a:t>
            </a:r>
            <a:r>
              <a:rPr lang="en-US" altLang="zh-CN" sz="2000" b="1">
                <a:solidFill>
                  <a:srgbClr val="0F16A1"/>
                </a:solidFill>
                <a:latin typeface="微软雅黑" panose="020B0503020204020204" charset="-122"/>
                <a:ea typeface="微软雅黑" panose="020B0503020204020204" charset="-122"/>
              </a:rPr>
              <a:t>XXXX;VVVVV;TTTT; </a:t>
            </a:r>
            <a:r>
              <a:rPr lang="en-US" altLang="zh-CN" sz="2000" b="1">
                <a:solidFill>
                  <a:srgbClr val="0070C0"/>
                </a:solidFill>
                <a:latin typeface="微软雅黑" panose="020B0503020204020204" charset="-122"/>
                <a:ea typeface="微软雅黑" panose="020B0503020204020204" charset="-122"/>
              </a:rPr>
              <a:t>  </a:t>
            </a:r>
            <a:r>
              <a:rPr lang="en-US" altLang="zh-CN" sz="2000" dirty="0">
                <a:solidFill>
                  <a:schemeClr val="tx1"/>
                </a:solidFill>
                <a:latin typeface="微软雅黑" panose="020B0503020204020204" charset="-122"/>
                <a:ea typeface="微软雅黑" panose="020B0503020204020204" charset="-122"/>
                <a:sym typeface="+mn-ea"/>
              </a:rPr>
              <a:t>3—8</a:t>
            </a:r>
            <a:r>
              <a:rPr lang="zh-CN" altLang="en-US" sz="2000" dirty="0">
                <a:solidFill>
                  <a:schemeClr val="tx1"/>
                </a:solidFill>
                <a:latin typeface="微软雅黑" panose="020B0503020204020204" charset="-122"/>
                <a:ea typeface="微软雅黑" panose="020B0503020204020204" charset="-122"/>
                <a:sym typeface="+mn-ea"/>
              </a:rPr>
              <a:t>个，反映主要内容。</a:t>
            </a:r>
            <a:endParaRPr lang="zh-CN" altLang="en-US" sz="2000" b="1" dirty="0">
              <a:solidFill>
                <a:schemeClr val="tx1"/>
              </a:solidFill>
              <a:latin typeface="微软雅黑" panose="020B0503020204020204" charset="-122"/>
              <a:ea typeface="微软雅黑" panose="020B0503020204020204" charset="-122"/>
              <a:sym typeface="+mn-ea"/>
            </a:endParaRPr>
          </a:p>
          <a:p>
            <a:pPr lvl="0" fontAlgn="auto">
              <a:lnSpc>
                <a:spcPts val="4560"/>
              </a:lnSpc>
              <a:buClr>
                <a:srgbClr val="000000"/>
              </a:buClr>
            </a:pPr>
            <a:r>
              <a:rPr lang="zh-CN" altLang="en-US" sz="2800" b="1" dirty="0">
                <a:solidFill>
                  <a:srgbClr val="FF0000"/>
                </a:solidFill>
                <a:latin typeface="微软雅黑" panose="020B0503020204020204" charset="-122"/>
                <a:ea typeface="微软雅黑" panose="020B0503020204020204" charset="-122"/>
              </a:rPr>
              <a:t>前言</a:t>
            </a:r>
            <a:r>
              <a:rPr lang="zh-CN" altLang="en-US" sz="2800" b="1" dirty="0">
                <a:solidFill>
                  <a:srgbClr val="FF0000"/>
                </a:solidFill>
                <a:latin typeface="微软雅黑" panose="020B0503020204020204" charset="-122"/>
                <a:ea typeface="微软雅黑" panose="020B0503020204020204" charset="-122"/>
                <a:sym typeface="+mn-ea"/>
              </a:rPr>
              <a:t>（引言）</a:t>
            </a:r>
            <a:r>
              <a:rPr lang="zh-CN" altLang="en-US" sz="2800" b="1" dirty="0">
                <a:solidFill>
                  <a:srgbClr val="FF0000"/>
                </a:solidFill>
                <a:latin typeface="微软雅黑" panose="020B0503020204020204" charset="-122"/>
                <a:ea typeface="微软雅黑" panose="020B0503020204020204" charset="-122"/>
              </a:rPr>
              <a:t>：</a:t>
            </a:r>
            <a:r>
              <a:rPr lang="zh-CN" altLang="en-US" sz="2000" b="1" dirty="0">
                <a:solidFill>
                  <a:schemeClr val="tx1"/>
                </a:solidFill>
                <a:latin typeface="微软雅黑" panose="020B0503020204020204" charset="-122"/>
                <a:ea typeface="微软雅黑" panose="020B0503020204020204" charset="-122"/>
                <a:sym typeface="+mn-ea"/>
              </a:rPr>
              <a:t>主题、目的、本课题情况、背景、性质、范围及其重要性，</a:t>
            </a:r>
            <a:r>
              <a:rPr lang="zh-CN" altLang="en-US" sz="2000" b="1" dirty="0">
                <a:solidFill>
                  <a:srgbClr val="FF0000"/>
                </a:solidFill>
                <a:latin typeface="微软雅黑" panose="020B0503020204020204" charset="-122"/>
                <a:ea typeface="微软雅黑" panose="020B0503020204020204" charset="-122"/>
                <a:sym typeface="+mn-ea"/>
              </a:rPr>
              <a:t>提出，分析问题</a:t>
            </a:r>
            <a:r>
              <a:rPr lang="zh-CN" altLang="en-US" sz="2000" b="1" dirty="0">
                <a:solidFill>
                  <a:schemeClr val="tx1"/>
                </a:solidFill>
                <a:latin typeface="微软雅黑" panose="020B0503020204020204" charset="-122"/>
                <a:ea typeface="微软雅黑" panose="020B0503020204020204" charset="-122"/>
                <a:sym typeface="+mn-ea"/>
              </a:rPr>
              <a:t>。</a:t>
            </a:r>
            <a:endParaRPr lang="zh-CN" altLang="en-US" sz="2000" b="1" dirty="0">
              <a:solidFill>
                <a:schemeClr val="tx1"/>
              </a:solidFill>
              <a:latin typeface="微软雅黑" panose="020B0503020204020204" charset="-122"/>
              <a:ea typeface="微软雅黑" panose="020B0503020204020204" charset="-122"/>
              <a:sym typeface="+mn-ea"/>
            </a:endParaRPr>
          </a:p>
          <a:p>
            <a:pPr lvl="0" fontAlgn="auto">
              <a:lnSpc>
                <a:spcPts val="4560"/>
              </a:lnSpc>
              <a:buClr>
                <a:srgbClr val="000000"/>
              </a:buClr>
            </a:pPr>
            <a:r>
              <a:rPr lang="zh-CN" altLang="en-US" sz="2800" b="1" dirty="0">
                <a:solidFill>
                  <a:srgbClr val="FF0000"/>
                </a:solidFill>
                <a:latin typeface="微软雅黑" panose="020B0503020204020204" charset="-122"/>
                <a:ea typeface="微软雅黑" panose="020B0503020204020204" charset="-122"/>
              </a:rPr>
              <a:t>正文：</a:t>
            </a:r>
            <a:r>
              <a:rPr lang="zh-CN" altLang="en-US" sz="2000" b="1" dirty="0">
                <a:solidFill>
                  <a:srgbClr val="000000"/>
                </a:solidFill>
                <a:latin typeface="微软雅黑" panose="020B0503020204020204" charset="-122"/>
                <a:ea typeface="微软雅黑" panose="020B0503020204020204" charset="-122"/>
                <a:sym typeface="+mn-ea"/>
              </a:rPr>
              <a:t>过程、成果、收获</a:t>
            </a:r>
            <a:r>
              <a:rPr lang="zh-CN" altLang="en-US" sz="2000" b="1" dirty="0">
                <a:solidFill>
                  <a:srgbClr val="0F16A1"/>
                </a:solidFill>
                <a:latin typeface="微软雅黑" panose="020B0503020204020204" charset="-122"/>
                <a:ea typeface="微软雅黑" panose="020B0503020204020204" charset="-122"/>
                <a:sym typeface="+mn-ea"/>
              </a:rPr>
              <a:t>（</a:t>
            </a:r>
            <a:r>
              <a:rPr lang="zh-CN" altLang="en-US" sz="2000" b="1" dirty="0">
                <a:solidFill>
                  <a:srgbClr val="FF0000"/>
                </a:solidFill>
                <a:latin typeface="微软雅黑" panose="020B0503020204020204" charset="-122"/>
                <a:ea typeface="微软雅黑" panose="020B0503020204020204" charset="-122"/>
                <a:sym typeface="Wingdings" panose="05000000000000000000" pitchFamily="2" charset="2"/>
              </a:rPr>
              <a:t>分析、解决问题</a:t>
            </a:r>
            <a:r>
              <a:rPr lang="zh-CN" altLang="en-US" sz="2000" b="1" dirty="0">
                <a:solidFill>
                  <a:srgbClr val="0F16A1"/>
                </a:solidFill>
                <a:latin typeface="微软雅黑" panose="020B0503020204020204" charset="-122"/>
                <a:ea typeface="微软雅黑" panose="020B0503020204020204" charset="-122"/>
                <a:sym typeface="Wingdings" panose="05000000000000000000" pitchFamily="2" charset="2"/>
              </a:rPr>
              <a:t>，设计、制作、论证、结论；</a:t>
            </a:r>
            <a:r>
              <a:rPr lang="zh-CN" altLang="en-US" sz="2000" b="1" dirty="0">
                <a:solidFill>
                  <a:schemeClr val="tx1"/>
                </a:solidFill>
                <a:latin typeface="微软雅黑" panose="020B0503020204020204" charset="-122"/>
                <a:ea typeface="微软雅黑" panose="020B0503020204020204" charset="-122"/>
                <a:sym typeface="+mn-ea"/>
              </a:rPr>
              <a:t>真实，完备，合理</a:t>
            </a:r>
            <a:r>
              <a:rPr lang="zh-CN" altLang="en-US" sz="2000" b="1" dirty="0">
                <a:solidFill>
                  <a:srgbClr val="0F16A1"/>
                </a:solidFill>
                <a:latin typeface="微软雅黑" panose="020B0503020204020204" charset="-122"/>
                <a:ea typeface="微软雅黑" panose="020B0503020204020204" charset="-122"/>
                <a:sym typeface="+mn-ea"/>
              </a:rPr>
              <a:t>）</a:t>
            </a:r>
            <a:endParaRPr lang="zh-CN" altLang="en-US" sz="2000" b="1" dirty="0">
              <a:solidFill>
                <a:srgbClr val="0F16A1"/>
              </a:solidFill>
              <a:latin typeface="微软雅黑" panose="020B0503020204020204" charset="-122"/>
              <a:ea typeface="微软雅黑" panose="020B0503020204020204" charset="-122"/>
              <a:sym typeface="+mn-ea"/>
            </a:endParaRPr>
          </a:p>
          <a:p>
            <a:pPr lvl="0" fontAlgn="auto">
              <a:lnSpc>
                <a:spcPts val="4560"/>
              </a:lnSpc>
              <a:buClr>
                <a:srgbClr val="000000"/>
              </a:buClr>
            </a:pPr>
            <a:r>
              <a:rPr lang="zh-CN" altLang="en-US" sz="2800" b="1" dirty="0">
                <a:solidFill>
                  <a:srgbClr val="FF0000"/>
                </a:solidFill>
                <a:latin typeface="微软雅黑" panose="020B0503020204020204" charset="-122"/>
                <a:ea typeface="微软雅黑" panose="020B0503020204020204" charset="-122"/>
              </a:rPr>
              <a:t>结论：</a:t>
            </a:r>
            <a:r>
              <a:rPr lang="zh-CN" altLang="en-US" sz="2000" b="1" dirty="0">
                <a:solidFill>
                  <a:schemeClr val="tx1"/>
                </a:solidFill>
                <a:latin typeface="微软雅黑" panose="020B0503020204020204" charset="-122"/>
                <a:ea typeface="微软雅黑" panose="020B0503020204020204" charset="-122"/>
                <a:sym typeface="Wingdings" panose="05000000000000000000" pitchFamily="2" charset="2"/>
              </a:rPr>
              <a:t>创造性、指导性、经验性的结果</a:t>
            </a:r>
            <a:r>
              <a:rPr lang="zh-CN" altLang="en-US" sz="2000" b="1" dirty="0">
                <a:solidFill>
                  <a:srgbClr val="2D23FD"/>
                </a:solidFill>
                <a:latin typeface="微软雅黑" panose="020B0503020204020204" charset="-122"/>
                <a:ea typeface="微软雅黑" panose="020B0503020204020204" charset="-122"/>
                <a:sym typeface="Wingdings" panose="05000000000000000000" pitchFamily="2" charset="2"/>
              </a:rPr>
              <a:t> （与摘要前呼后应，条理、科学、客观性，反映价值）</a:t>
            </a:r>
            <a:endParaRPr lang="en-US" altLang="zh-CN" sz="2000" b="1" dirty="0">
              <a:latin typeface="微软雅黑" panose="020B0503020204020204" charset="-122"/>
              <a:ea typeface="微软雅黑" panose="020B0503020204020204" charset="-122"/>
            </a:endParaRPr>
          </a:p>
          <a:p>
            <a:pPr lvl="0" fontAlgn="auto">
              <a:lnSpc>
                <a:spcPts val="4560"/>
              </a:lnSpc>
              <a:buClr>
                <a:srgbClr val="000000"/>
              </a:buClr>
            </a:pPr>
            <a:r>
              <a:rPr lang="zh-CN" altLang="en-US" sz="2800" b="1" dirty="0">
                <a:solidFill>
                  <a:srgbClr val="FF0000"/>
                </a:solidFill>
                <a:latin typeface="微软雅黑" panose="020B0503020204020204" charset="-122"/>
                <a:ea typeface="微软雅黑" panose="020B0503020204020204" charset="-122"/>
              </a:rPr>
              <a:t>致谢 ：</a:t>
            </a:r>
            <a:r>
              <a:rPr lang="zh-CN" altLang="en-US" sz="2000" b="1" dirty="0">
                <a:solidFill>
                  <a:schemeClr val="tx1"/>
                </a:solidFill>
                <a:latin typeface="微软雅黑" panose="020B0503020204020204" charset="-122"/>
                <a:ea typeface="微软雅黑" panose="020B0503020204020204" charset="-122"/>
                <a:sym typeface="+mn-ea"/>
              </a:rPr>
              <a:t>经费、技术、方法、条件、资料信息、结果整理</a:t>
            </a:r>
            <a:endParaRPr lang="zh-CN" altLang="en-US" sz="2000" b="1" dirty="0">
              <a:solidFill>
                <a:schemeClr val="tx1"/>
              </a:solidFill>
              <a:latin typeface="微软雅黑" panose="020B0503020204020204" charset="-122"/>
              <a:ea typeface="微软雅黑" panose="020B0503020204020204" charset="-122"/>
              <a:sym typeface="+mn-ea"/>
            </a:endParaRPr>
          </a:p>
          <a:p>
            <a:pPr lvl="0" fontAlgn="auto">
              <a:lnSpc>
                <a:spcPts val="4560"/>
              </a:lnSpc>
              <a:buClr>
                <a:srgbClr val="000000"/>
              </a:buClr>
            </a:pPr>
            <a:r>
              <a:rPr lang="zh-CN" altLang="en-US" sz="2800" b="1" dirty="0">
                <a:solidFill>
                  <a:srgbClr val="FF0000"/>
                </a:solidFill>
                <a:latin typeface="微软雅黑" panose="020B0503020204020204" charset="-122"/>
                <a:ea typeface="微软雅黑" panose="020B0503020204020204" charset="-122"/>
              </a:rPr>
              <a:t>参考文献 ：</a:t>
            </a:r>
            <a:r>
              <a:rPr lang="zh-CN" altLang="en-US" sz="2000" b="1" dirty="0">
                <a:solidFill>
                  <a:schemeClr val="tx1"/>
                </a:solidFill>
                <a:latin typeface="微软雅黑" panose="020B0503020204020204" charset="-122"/>
                <a:ea typeface="微软雅黑" panose="020B0503020204020204" charset="-122"/>
                <a:sym typeface="Wingdings" panose="05000000000000000000" pitchFamily="2" charset="2"/>
              </a:rPr>
              <a:t>引用的图书资料</a:t>
            </a:r>
            <a:r>
              <a:rPr lang="zh-CN" altLang="en-US" sz="2000" b="1" dirty="0">
                <a:solidFill>
                  <a:srgbClr val="2D23FD"/>
                </a:solidFill>
                <a:latin typeface="微软雅黑" panose="020B0503020204020204" charset="-122"/>
                <a:ea typeface="微软雅黑" panose="020B0503020204020204" charset="-122"/>
                <a:sym typeface="Wingdings" panose="05000000000000000000" pitchFamily="2" charset="2"/>
              </a:rPr>
              <a:t>（反应作者态度与水平）</a:t>
            </a:r>
            <a:endParaRPr lang="en-US" altLang="zh-CN" sz="2000" b="1" dirty="0">
              <a:latin typeface="微软雅黑" panose="020B0503020204020204" charset="-122"/>
              <a:ea typeface="微软雅黑" panose="020B0503020204020204" charset="-122"/>
            </a:endParaRPr>
          </a:p>
        </p:txBody>
      </p:sp>
      <p:sp>
        <p:nvSpPr>
          <p:cNvPr id="2" name="文本框 1"/>
          <p:cNvSpPr txBox="1"/>
          <p:nvPr/>
        </p:nvSpPr>
        <p:spPr>
          <a:xfrm>
            <a:off x="76200" y="266065"/>
            <a:ext cx="5133975" cy="613410"/>
          </a:xfrm>
          <a:prstGeom prst="rect">
            <a:avLst/>
          </a:prstGeom>
          <a:gradFill>
            <a:gsLst>
              <a:gs pos="0">
                <a:srgbClr val="E30000"/>
              </a:gs>
              <a:gs pos="100000">
                <a:srgbClr val="760303"/>
              </a:gs>
            </a:gsLst>
            <a:lin ang="5400000" scaled="0"/>
          </a:gradFill>
        </p:spPr>
        <p:txBody>
          <a:bodyPr wrap="square" rtlCol="0" anchor="t">
            <a:spAutoFit/>
          </a:bodyPr>
          <a:p>
            <a:r>
              <a:rPr lang="en-US" altLang="zh-CN" sz="3200" b="1" dirty="0">
                <a:solidFill>
                  <a:srgbClr val="FFC000"/>
                </a:solidFill>
                <a:uFillTx/>
                <a:latin typeface="微软雅黑" panose="020B0503020204020204" charset="-122"/>
                <a:ea typeface="微软雅黑" panose="020B0503020204020204" charset="-122"/>
                <a:sym typeface="+mn-ea"/>
              </a:rPr>
              <a:t>1. </a:t>
            </a:r>
            <a:r>
              <a:rPr lang="zh-CN" altLang="en-US" sz="3200" b="1" dirty="0">
                <a:solidFill>
                  <a:srgbClr val="FFC000"/>
                </a:solidFill>
                <a:uFillTx/>
                <a:latin typeface="微软雅黑" panose="020B0503020204020204" charset="-122"/>
                <a:ea typeface="微软雅黑" panose="020B0503020204020204" charset="-122"/>
                <a:sym typeface="+mn-ea"/>
              </a:rPr>
              <a:t>研究论文的基本构成    </a:t>
            </a:r>
            <a:endParaRPr lang="zh-CN" altLang="en-US" sz="3200" b="1" dirty="0">
              <a:solidFill>
                <a:srgbClr val="FFC000"/>
              </a:solidFill>
              <a:uFillTx/>
              <a:latin typeface="微软雅黑" panose="020B0503020204020204" charset="-122"/>
              <a:ea typeface="微软雅黑" panose="020B0503020204020204" charset="-122"/>
              <a:sym typeface="+mn-ea"/>
            </a:endParaRPr>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02" name="文本框 204801"/>
          <p:cNvSpPr txBox="1"/>
          <p:nvPr/>
        </p:nvSpPr>
        <p:spPr>
          <a:xfrm>
            <a:off x="271780" y="1357630"/>
            <a:ext cx="11649075" cy="5297170"/>
          </a:xfrm>
          <a:prstGeom prst="rect">
            <a:avLst/>
          </a:prstGeom>
          <a:pattFill prst="pct20">
            <a:fgClr>
              <a:schemeClr val="accent1"/>
            </a:fgClr>
            <a:bgClr>
              <a:schemeClr val="bg1"/>
            </a:bgClr>
          </a:pattFill>
          <a:ln w="9525">
            <a:noFill/>
          </a:ln>
        </p:spPr>
        <p:txBody>
          <a:bodyPr wrap="square">
            <a:spAutoFit/>
          </a:bodyPr>
          <a:p>
            <a:pPr lvl="0" fontAlgn="auto">
              <a:lnSpc>
                <a:spcPts val="4560"/>
              </a:lnSpc>
              <a:spcAft>
                <a:spcPct val="25000"/>
              </a:spcAft>
              <a:buClr>
                <a:srgbClr val="000000"/>
              </a:buClr>
            </a:pPr>
            <a:r>
              <a:rPr lang="en-US" altLang="zh-CN" sz="2800" b="1" dirty="0">
                <a:solidFill>
                  <a:srgbClr val="FA2906"/>
                </a:solidFill>
                <a:latin typeface="微软雅黑" panose="020B0503020204020204" charset="-122"/>
                <a:ea typeface="微软雅黑" panose="020B0503020204020204" charset="-122"/>
                <a:sym typeface="Wingdings" panose="05000000000000000000" pitchFamily="2" charset="2"/>
              </a:rPr>
              <a:t>      </a:t>
            </a:r>
            <a:r>
              <a:rPr lang="zh-CN" altLang="en-US" sz="2800" b="1" dirty="0">
                <a:solidFill>
                  <a:srgbClr val="FA2906"/>
                </a:solidFill>
                <a:latin typeface="微软雅黑" panose="020B0503020204020204" charset="-122"/>
                <a:ea typeface="微软雅黑" panose="020B0503020204020204" charset="-122"/>
                <a:sym typeface="Wingdings" panose="05000000000000000000" pitchFamily="2" charset="2"/>
              </a:rPr>
              <a:t>（</a:t>
            </a:r>
            <a:r>
              <a:rPr lang="en-US" altLang="zh-CN" sz="2800" b="1">
                <a:solidFill>
                  <a:srgbClr val="FA2906"/>
                </a:solidFill>
                <a:latin typeface="微软雅黑" panose="020B0503020204020204" charset="-122"/>
                <a:ea typeface="微软雅黑" panose="020B0503020204020204" charset="-122"/>
                <a:sym typeface="Wingdings" panose="05000000000000000000" pitchFamily="2" charset="2"/>
              </a:rPr>
              <a:t>1</a:t>
            </a:r>
            <a:r>
              <a:rPr lang="zh-CN" altLang="en-US" sz="2800" b="1" dirty="0">
                <a:solidFill>
                  <a:srgbClr val="FA2906"/>
                </a:solidFill>
                <a:latin typeface="微软雅黑" panose="020B0503020204020204" charset="-122"/>
                <a:ea typeface="微软雅黑" panose="020B0503020204020204" charset="-122"/>
                <a:sym typeface="Wingdings" panose="05000000000000000000" pitchFamily="2" charset="2"/>
              </a:rPr>
              <a:t>）比较对照</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  从事物特征纵、横向比较，目的是从中找</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本质性和规律性</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的东西，并以此说明主题。</a:t>
            </a:r>
            <a:endPar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endParaRPr>
          </a:p>
          <a:p>
            <a:pPr lvl="0" fontAlgn="auto">
              <a:lnSpc>
                <a:spcPts val="4560"/>
              </a:lnSpc>
              <a:spcBef>
                <a:spcPct val="50000"/>
              </a:spcBef>
              <a:buClr>
                <a:srgbClr val="000000"/>
              </a:buClr>
            </a:pPr>
            <a:r>
              <a:rPr lang="zh-CN" altLang="en-US" sz="2800" b="1" dirty="0">
                <a:solidFill>
                  <a:srgbClr val="FA2906"/>
                </a:solidFill>
                <a:latin typeface="微软雅黑" panose="020B0503020204020204" charset="-122"/>
                <a:ea typeface="微软雅黑" panose="020B0503020204020204" charset="-122"/>
                <a:sym typeface="Wingdings" panose="05000000000000000000" pitchFamily="2" charset="2"/>
              </a:rPr>
              <a:t>      （</a:t>
            </a:r>
            <a:r>
              <a:rPr lang="en-US" altLang="zh-CN" sz="2800" b="1">
                <a:solidFill>
                  <a:srgbClr val="FA2906"/>
                </a:solidFill>
                <a:latin typeface="微软雅黑" panose="020B0503020204020204" charset="-122"/>
                <a:ea typeface="微软雅黑" panose="020B0503020204020204" charset="-122"/>
                <a:sym typeface="Wingdings" panose="05000000000000000000" pitchFamily="2" charset="2"/>
              </a:rPr>
              <a:t>2</a:t>
            </a:r>
            <a:r>
              <a:rPr lang="zh-CN" altLang="en-US" sz="2800" b="1" dirty="0">
                <a:solidFill>
                  <a:srgbClr val="FA2906"/>
                </a:solidFill>
                <a:latin typeface="微软雅黑" panose="020B0503020204020204" charset="-122"/>
                <a:ea typeface="微软雅黑" panose="020B0503020204020204" charset="-122"/>
                <a:sym typeface="Wingdings" panose="05000000000000000000" pitchFamily="2" charset="2"/>
              </a:rPr>
              <a:t>）因果分析</a:t>
            </a:r>
            <a:r>
              <a:rPr lang="zh-CN" altLang="en-US" sz="2800" b="1" dirty="0">
                <a:solidFill>
                  <a:schemeClr val="hlink"/>
                </a:solidFill>
                <a:latin typeface="微软雅黑" panose="020B0503020204020204" charset="-122"/>
                <a:ea typeface="微软雅黑" panose="020B0503020204020204" charset="-122"/>
                <a:sym typeface="Wingdings" panose="05000000000000000000" pitchFamily="2" charset="2"/>
              </a:rPr>
              <a:t>  </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论文的论点和结论，都是通过推理而得出的，所以掌握推理的方法非常重要。</a:t>
            </a:r>
            <a:endPar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endParaRPr>
          </a:p>
          <a:p>
            <a:pPr lvl="0" fontAlgn="auto">
              <a:lnSpc>
                <a:spcPts val="4560"/>
              </a:lnSpc>
              <a:spcBef>
                <a:spcPct val="50000"/>
              </a:spcBef>
              <a:buClr>
                <a:srgbClr val="000000"/>
              </a:buClr>
            </a:pPr>
            <a:r>
              <a:rPr lang="zh-CN" altLang="en-US" sz="2800" b="1" dirty="0">
                <a:solidFill>
                  <a:srgbClr val="FA2906"/>
                </a:solidFill>
                <a:latin typeface="微软雅黑" panose="020B0503020204020204" charset="-122"/>
                <a:ea typeface="微软雅黑" panose="020B0503020204020204" charset="-122"/>
                <a:sym typeface="Wingdings" panose="05000000000000000000" pitchFamily="2" charset="2"/>
              </a:rPr>
              <a:t>      （</a:t>
            </a:r>
            <a:r>
              <a:rPr lang="en-US" altLang="zh-CN" sz="2800" b="1">
                <a:solidFill>
                  <a:srgbClr val="FA2906"/>
                </a:solidFill>
                <a:latin typeface="微软雅黑" panose="020B0503020204020204" charset="-122"/>
                <a:ea typeface="微软雅黑" panose="020B0503020204020204" charset="-122"/>
                <a:sym typeface="Wingdings" panose="05000000000000000000" pitchFamily="2" charset="2"/>
              </a:rPr>
              <a:t>3</a:t>
            </a:r>
            <a:r>
              <a:rPr lang="zh-CN" altLang="en-US" sz="2800" b="1" dirty="0">
                <a:solidFill>
                  <a:srgbClr val="FA2906"/>
                </a:solidFill>
                <a:latin typeface="微软雅黑" panose="020B0503020204020204" charset="-122"/>
                <a:ea typeface="微软雅黑" panose="020B0503020204020204" charset="-122"/>
                <a:sym typeface="Wingdings" panose="05000000000000000000" pitchFamily="2" charset="2"/>
              </a:rPr>
              <a:t>）段落过渡</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  过渡可借助文字的承启作用，如“综上所述”、“由上可知”、“这种方法”、“其次”、“另外”以及重复上一段落结尾的语句等等。过渡主要应</a:t>
            </a:r>
            <a:r>
              <a:rPr lang="zh-CN" altLang="en-US" sz="2800" b="1" dirty="0">
                <a:solidFill>
                  <a:srgbClr val="0F16A1"/>
                </a:solidFill>
                <a:latin typeface="微软雅黑" panose="020B0503020204020204" charset="-122"/>
                <a:ea typeface="微软雅黑" panose="020B0503020204020204" charset="-122"/>
                <a:sym typeface="Wingdings" panose="05000000000000000000" pitchFamily="2" charset="2"/>
              </a:rPr>
              <a:t>琢磨事物</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内在联系和发展规律</a:t>
            </a:r>
            <a:r>
              <a:rPr lang="zh-CN" altLang="en-US" sz="2800" b="1" dirty="0">
                <a:solidFill>
                  <a:srgbClr val="0F16A1"/>
                </a:solidFill>
                <a:latin typeface="微软雅黑" panose="020B0503020204020204" charset="-122"/>
                <a:ea typeface="微软雅黑" panose="020B0503020204020204" charset="-122"/>
                <a:sym typeface="Wingdings" panose="05000000000000000000" pitchFamily="2" charset="2"/>
              </a:rPr>
              <a:t>，</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增强文章</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逻辑性</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，层次</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节奏感</a:t>
            </a:r>
            <a:r>
              <a:rPr lang="en-US" altLang="zh-CN" sz="2800" b="1">
                <a:solidFill>
                  <a:srgbClr val="FF0000"/>
                </a:solidFill>
                <a:latin typeface="微软雅黑" panose="020B0503020204020204" charset="-122"/>
                <a:ea typeface="微软雅黑" panose="020B0503020204020204" charset="-122"/>
                <a:sym typeface="Wingdings" panose="05000000000000000000" pitchFamily="2" charset="2"/>
              </a:rPr>
              <a:t>。</a:t>
            </a:r>
            <a:endParaRPr lang="en-US" altLang="zh-CN" sz="2800" b="1" dirty="0">
              <a:solidFill>
                <a:srgbClr val="FF0000"/>
              </a:solidFill>
              <a:latin typeface="微软雅黑" panose="020B0503020204020204" charset="-122"/>
              <a:ea typeface="微软雅黑" panose="020B0503020204020204" charset="-122"/>
              <a:sym typeface="Wingdings" panose="05000000000000000000" pitchFamily="2" charset="2"/>
            </a:endParaRPr>
          </a:p>
        </p:txBody>
      </p:sp>
      <p:sp>
        <p:nvSpPr>
          <p:cNvPr id="4" name="文本框 3"/>
          <p:cNvSpPr txBox="1"/>
          <p:nvPr/>
        </p:nvSpPr>
        <p:spPr>
          <a:xfrm>
            <a:off x="249555" y="338455"/>
            <a:ext cx="5833745" cy="613410"/>
          </a:xfrm>
          <a:prstGeom prst="rect">
            <a:avLst/>
          </a:prstGeom>
          <a:pattFill prst="pct20">
            <a:fgClr>
              <a:schemeClr val="accent1"/>
            </a:fgClr>
            <a:bgClr>
              <a:schemeClr val="bg1"/>
            </a:bgClr>
          </a:pattFill>
        </p:spPr>
        <p:txBody>
          <a:bodyPr wrap="square" rtlCol="0" anchor="t">
            <a:spAutoFit/>
          </a:bodyPr>
          <a:p>
            <a:r>
              <a:rPr lang="en-US" altLang="zh-CN" sz="3200" b="1" dirty="0">
                <a:solidFill>
                  <a:srgbClr val="FD241F"/>
                </a:solidFill>
                <a:latin typeface="微软雅黑" panose="020B0503020204020204" charset="-122"/>
                <a:ea typeface="微软雅黑" panose="020B0503020204020204" charset="-122"/>
                <a:sym typeface="+mn-ea"/>
              </a:rPr>
              <a:t>6.7</a:t>
            </a:r>
            <a:r>
              <a:rPr lang="zh-CN" altLang="en-US" sz="3200" b="1" dirty="0">
                <a:solidFill>
                  <a:srgbClr val="FD241F"/>
                </a:solidFill>
                <a:latin typeface="微软雅黑" panose="020B0503020204020204" charset="-122"/>
                <a:ea typeface="微软雅黑" panose="020B0503020204020204" charset="-122"/>
                <a:sym typeface="+mn-ea"/>
              </a:rPr>
              <a:t>正文的写作应该注意的问题</a:t>
            </a:r>
            <a:endParaRPr lang="zh-CN" altLang="en-US" sz="3200">
              <a:latin typeface="微软雅黑" panose="020B0503020204020204" charset="-122"/>
              <a:ea typeface="微软雅黑" panose="020B0503020204020204" charset="-122"/>
            </a:endParaRPr>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6850" name="文本框 206849"/>
          <p:cNvSpPr txBox="1"/>
          <p:nvPr/>
        </p:nvSpPr>
        <p:spPr>
          <a:xfrm>
            <a:off x="302260" y="553085"/>
            <a:ext cx="11569065" cy="5989320"/>
          </a:xfrm>
          <a:prstGeom prst="rect">
            <a:avLst/>
          </a:prstGeom>
          <a:pattFill prst="pct30">
            <a:fgClr>
              <a:schemeClr val="accent1"/>
            </a:fgClr>
            <a:bgClr>
              <a:schemeClr val="bg1"/>
            </a:bgClr>
          </a:pattFill>
          <a:ln w="9525">
            <a:noFill/>
          </a:ln>
        </p:spPr>
        <p:txBody>
          <a:bodyPr wrap="square">
            <a:spAutoFit/>
          </a:bodyPr>
          <a:p>
            <a:pPr lvl="0" fontAlgn="auto">
              <a:lnSpc>
                <a:spcPts val="5160"/>
              </a:lnSpc>
              <a:spcBef>
                <a:spcPct val="50000"/>
              </a:spcBef>
              <a:buClr>
                <a:srgbClr val="000000"/>
              </a:buClr>
              <a:buFont typeface="Wingdings" panose="05000000000000000000" pitchFamily="2" charset="2"/>
              <a:buNone/>
            </a:pPr>
            <a:r>
              <a:rPr lang="zh-CN" altLang="en-US" sz="2600" b="1" dirty="0">
                <a:solidFill>
                  <a:srgbClr val="FA2906"/>
                </a:solidFill>
                <a:latin typeface="Times New Roman" panose="02020603050405020304" charset="0"/>
                <a:ea typeface="宋体" panose="02010600030101010101" pitchFamily="2" charset="-122"/>
                <a:sym typeface="Wingdings" panose="05000000000000000000" pitchFamily="2" charset="2"/>
              </a:rPr>
              <a:t>        </a:t>
            </a:r>
            <a:r>
              <a:rPr lang="zh-CN" altLang="en-US" sz="2800" b="1" dirty="0">
                <a:solidFill>
                  <a:srgbClr val="FA2906"/>
                </a:solidFill>
                <a:latin typeface="+mn-ea"/>
                <a:sym typeface="Wingdings" panose="05000000000000000000" pitchFamily="2" charset="2"/>
              </a:rPr>
              <a:t>（</a:t>
            </a:r>
            <a:r>
              <a:rPr lang="en-US" altLang="zh-CN" sz="2800" b="1">
                <a:solidFill>
                  <a:srgbClr val="FA2906"/>
                </a:solidFill>
                <a:latin typeface="+mn-ea"/>
                <a:sym typeface="Wingdings" panose="05000000000000000000" pitchFamily="2" charset="2"/>
              </a:rPr>
              <a:t>4</a:t>
            </a:r>
            <a:r>
              <a:rPr lang="zh-CN" altLang="en-US" sz="2800" b="1" dirty="0">
                <a:solidFill>
                  <a:srgbClr val="FA2906"/>
                </a:solidFill>
                <a:latin typeface="+mn-ea"/>
                <a:sym typeface="Wingdings" panose="05000000000000000000" pitchFamily="2" charset="2"/>
              </a:rPr>
              <a:t>）使用图表</a:t>
            </a:r>
            <a:r>
              <a:rPr lang="zh-CN" altLang="en-US" sz="2800" b="1" dirty="0">
                <a:solidFill>
                  <a:schemeClr val="hlink"/>
                </a:solidFill>
                <a:latin typeface="+mn-ea"/>
                <a:sym typeface="Wingdings" panose="05000000000000000000" pitchFamily="2" charset="2"/>
              </a:rPr>
              <a:t>  </a:t>
            </a:r>
            <a:r>
              <a:rPr lang="zh-CN" altLang="en-US" sz="2800" b="1" dirty="0">
                <a:solidFill>
                  <a:srgbClr val="2D23FD"/>
                </a:solidFill>
                <a:latin typeface="+mn-ea"/>
                <a:sym typeface="Wingdings" panose="05000000000000000000" pitchFamily="2" charset="2"/>
              </a:rPr>
              <a:t>图表是科技论文中常见的组成部分，是科学内容重要的表达方式。</a:t>
            </a:r>
            <a:r>
              <a:rPr lang="zh-CN" altLang="en-US" sz="2800" b="1" dirty="0">
                <a:solidFill>
                  <a:srgbClr val="FA2906"/>
                </a:solidFill>
                <a:latin typeface="+mn-ea"/>
                <a:sym typeface="Wingdings" panose="05000000000000000000" pitchFamily="2" charset="2"/>
              </a:rPr>
              <a:t>起到文字无法起到的作用</a:t>
            </a:r>
            <a:r>
              <a:rPr lang="zh-CN" altLang="en-US" sz="2800" b="1" dirty="0">
                <a:solidFill>
                  <a:schemeClr val="accent2"/>
                </a:solidFill>
                <a:latin typeface="+mn-ea"/>
                <a:sym typeface="Wingdings" panose="05000000000000000000" pitchFamily="2" charset="2"/>
              </a:rPr>
              <a:t>，</a:t>
            </a:r>
            <a:r>
              <a:rPr lang="zh-CN" altLang="en-US" sz="2800" b="1" dirty="0">
                <a:solidFill>
                  <a:srgbClr val="2D23FD"/>
                </a:solidFill>
                <a:latin typeface="+mn-ea"/>
                <a:sym typeface="Wingdings" panose="05000000000000000000" pitchFamily="2" charset="2"/>
              </a:rPr>
              <a:t>还可以促使读者尽快</a:t>
            </a:r>
            <a:r>
              <a:rPr lang="zh-CN" altLang="en-US" sz="2800" b="1" dirty="0">
                <a:solidFill>
                  <a:srgbClr val="FA2906"/>
                </a:solidFill>
                <a:latin typeface="+mn-ea"/>
                <a:sym typeface="Wingdings" panose="05000000000000000000" pitchFamily="2" charset="2"/>
              </a:rPr>
              <a:t>接近作者的思路，接受作者的论证，相信作者的论点</a:t>
            </a:r>
            <a:r>
              <a:rPr lang="zh-CN" altLang="en-US" sz="2800" b="1" dirty="0">
                <a:solidFill>
                  <a:srgbClr val="2D23FD"/>
                </a:solidFill>
                <a:latin typeface="+mn-ea"/>
                <a:sym typeface="Wingdings" panose="05000000000000000000" pitchFamily="2" charset="2"/>
              </a:rPr>
              <a:t>。</a:t>
            </a:r>
            <a:endParaRPr lang="zh-CN" altLang="en-US" sz="2800" b="1" dirty="0">
              <a:solidFill>
                <a:srgbClr val="2D23FD"/>
              </a:solidFill>
              <a:latin typeface="+mn-ea"/>
              <a:sym typeface="Wingdings" panose="05000000000000000000" pitchFamily="2" charset="2"/>
            </a:endParaRPr>
          </a:p>
          <a:p>
            <a:pPr lvl="0" fontAlgn="auto">
              <a:lnSpc>
                <a:spcPts val="5160"/>
              </a:lnSpc>
              <a:spcBef>
                <a:spcPts val="0"/>
              </a:spcBef>
              <a:buClr>
                <a:srgbClr val="000000"/>
              </a:buClr>
              <a:buNone/>
            </a:pPr>
            <a:r>
              <a:rPr lang="zh-CN" altLang="en-US" sz="2800" b="1" dirty="0">
                <a:solidFill>
                  <a:srgbClr val="2D23FD"/>
                </a:solidFill>
                <a:latin typeface="+mn-ea"/>
                <a:sym typeface="Wingdings" panose="05000000000000000000" pitchFamily="2" charset="2"/>
              </a:rPr>
              <a:t>       </a:t>
            </a:r>
            <a:r>
              <a:rPr lang="zh-CN" altLang="en-US" sz="2800" b="1" dirty="0">
                <a:solidFill>
                  <a:srgbClr val="FF0000"/>
                </a:solidFill>
                <a:latin typeface="+mn-ea"/>
                <a:sym typeface="Wingdings" panose="05000000000000000000" pitchFamily="2" charset="2"/>
              </a:rPr>
              <a:t>图表</a:t>
            </a:r>
            <a:r>
              <a:rPr lang="zh-CN" altLang="en-US" sz="2800" b="1" dirty="0">
                <a:solidFill>
                  <a:srgbClr val="2D23FD"/>
                </a:solidFill>
                <a:latin typeface="+mn-ea"/>
                <a:sym typeface="Wingdings" panose="05000000000000000000" pitchFamily="2" charset="2"/>
              </a:rPr>
              <a:t>还可以强调重要的数据，帮助读者记忆，方便读者查用。某些</a:t>
            </a:r>
            <a:r>
              <a:rPr lang="zh-CN" altLang="en-US" sz="2800" b="1" dirty="0">
                <a:solidFill>
                  <a:srgbClr val="FF0000"/>
                </a:solidFill>
                <a:latin typeface="+mn-ea"/>
                <a:sym typeface="Wingdings" panose="05000000000000000000" pitchFamily="2" charset="2"/>
              </a:rPr>
              <a:t>照片</a:t>
            </a:r>
            <a:r>
              <a:rPr lang="zh-CN" altLang="en-US" sz="2800" b="1" dirty="0">
                <a:solidFill>
                  <a:srgbClr val="2D23FD"/>
                </a:solidFill>
                <a:latin typeface="+mn-ea"/>
                <a:sym typeface="Wingdings" panose="05000000000000000000" pitchFamily="2" charset="2"/>
              </a:rPr>
              <a:t>则会给读者以更为直观鲜明的印象。</a:t>
            </a:r>
            <a:endParaRPr lang="zh-CN" altLang="en-US" sz="2800" b="1" dirty="0">
              <a:solidFill>
                <a:srgbClr val="2D23FD"/>
              </a:solidFill>
              <a:latin typeface="+mn-ea"/>
              <a:sym typeface="Wingdings" panose="05000000000000000000" pitchFamily="2" charset="2"/>
            </a:endParaRPr>
          </a:p>
          <a:p>
            <a:pPr lvl="0" fontAlgn="auto">
              <a:lnSpc>
                <a:spcPts val="5160"/>
              </a:lnSpc>
              <a:spcBef>
                <a:spcPts val="0"/>
              </a:spcBef>
              <a:buClr>
                <a:srgbClr val="000000"/>
              </a:buClr>
              <a:buNone/>
            </a:pPr>
            <a:r>
              <a:rPr lang="zh-CN" altLang="en-US" sz="2800" b="1" dirty="0">
                <a:solidFill>
                  <a:srgbClr val="2D23FD"/>
                </a:solidFill>
                <a:latin typeface="+mn-ea"/>
                <a:sym typeface="Wingdings" panose="05000000000000000000" pitchFamily="2" charset="2"/>
              </a:rPr>
              <a:t>       </a:t>
            </a:r>
            <a:r>
              <a:rPr lang="zh-CN" altLang="en-US" sz="2800" b="1" dirty="0">
                <a:solidFill>
                  <a:srgbClr val="FF0000"/>
                </a:solidFill>
                <a:latin typeface="+mn-ea"/>
                <a:sym typeface="Wingdings" panose="05000000000000000000" pitchFamily="2" charset="2"/>
              </a:rPr>
              <a:t>应当注意：</a:t>
            </a:r>
            <a:r>
              <a:rPr lang="zh-CN" altLang="en-US" sz="2800" b="1" dirty="0">
                <a:solidFill>
                  <a:srgbClr val="2D23FD"/>
                </a:solidFill>
                <a:latin typeface="+mn-ea"/>
                <a:sym typeface="Wingdings" panose="05000000000000000000" pitchFamily="2" charset="2"/>
              </a:rPr>
              <a:t>图表提供的资料和数据，往往都带有结论性，</a:t>
            </a:r>
            <a:r>
              <a:rPr lang="zh-CN" altLang="en-US" sz="2800" b="1" dirty="0">
                <a:solidFill>
                  <a:srgbClr val="FF0000"/>
                </a:solidFill>
                <a:latin typeface="+mn-ea"/>
                <a:sym typeface="Wingdings" panose="05000000000000000000" pitchFamily="2" charset="2"/>
              </a:rPr>
              <a:t>必须是十分可靠的</a:t>
            </a:r>
            <a:r>
              <a:rPr lang="zh-CN" altLang="en-US" sz="2800" b="1" dirty="0">
                <a:solidFill>
                  <a:srgbClr val="2D23FD"/>
                </a:solidFill>
                <a:latin typeface="+mn-ea"/>
                <a:sym typeface="Wingdings" panose="05000000000000000000" pitchFamily="2" charset="2"/>
              </a:rPr>
              <a:t>，图表的取舍必须</a:t>
            </a:r>
            <a:r>
              <a:rPr lang="zh-CN" altLang="en-US" sz="2800" b="1" dirty="0">
                <a:solidFill>
                  <a:srgbClr val="FF0000"/>
                </a:solidFill>
                <a:latin typeface="+mn-ea"/>
                <a:sym typeface="Wingdings" panose="05000000000000000000" pitchFamily="2" charset="2"/>
              </a:rPr>
              <a:t>服从</a:t>
            </a:r>
            <a:r>
              <a:rPr lang="zh-CN" altLang="en-US" sz="2800" b="1" dirty="0">
                <a:solidFill>
                  <a:srgbClr val="2D23FD"/>
                </a:solidFill>
                <a:latin typeface="+mn-ea"/>
                <a:sym typeface="Wingdings" panose="05000000000000000000" pitchFamily="2" charset="2"/>
              </a:rPr>
              <a:t>论文内容的</a:t>
            </a:r>
            <a:r>
              <a:rPr lang="zh-CN" altLang="en-US" sz="2800" b="1" dirty="0">
                <a:solidFill>
                  <a:srgbClr val="FF0000"/>
                </a:solidFill>
                <a:latin typeface="+mn-ea"/>
                <a:sym typeface="Wingdings" panose="05000000000000000000" pitchFamily="2" charset="2"/>
              </a:rPr>
              <a:t>需要</a:t>
            </a:r>
            <a:r>
              <a:rPr lang="zh-CN" altLang="en-US" sz="2800" b="1" dirty="0">
                <a:solidFill>
                  <a:srgbClr val="2D23FD"/>
                </a:solidFill>
                <a:latin typeface="+mn-ea"/>
                <a:sym typeface="Wingdings" panose="05000000000000000000" pitchFamily="2" charset="2"/>
              </a:rPr>
              <a:t>，为了清晰地表达图表的用途与用法，必须辅以必要的文字说明，图表的布局必须承接上、下文字，不能割裂文章的内容。</a:t>
            </a:r>
            <a:endParaRPr lang="en-US" altLang="zh-CN" sz="2800" b="1">
              <a:solidFill>
                <a:srgbClr val="2D23FD"/>
              </a:solidFill>
              <a:latin typeface="+mn-ea"/>
              <a:sym typeface="Wingdings" panose="05000000000000000000" pitchFamily="2" charset="2"/>
            </a:endParaRPr>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54000" y="221615"/>
            <a:ext cx="3948430" cy="863600"/>
          </a:xfrm>
          <a:pattFill prst="pct20">
            <a:fgClr>
              <a:schemeClr val="accent1"/>
            </a:fgClr>
            <a:bgClr>
              <a:schemeClr val="bg1"/>
            </a:bgClr>
          </a:pattFill>
        </p:spPr>
        <p:txBody>
          <a:bodyPr/>
          <a:p>
            <a:r>
              <a:rPr lang="en-US" altLang="zh-CN" sz="3200" b="1" dirty="0">
                <a:solidFill>
                  <a:srgbClr val="FD241F"/>
                </a:solidFill>
                <a:latin typeface="微软雅黑" panose="020B0503020204020204" charset="-122"/>
                <a:ea typeface="微软雅黑" panose="020B0503020204020204" charset="-122"/>
                <a:sym typeface="+mn-ea"/>
              </a:rPr>
              <a:t>7.</a:t>
            </a:r>
            <a:r>
              <a:rPr lang="zh-CN" altLang="en-US" sz="3200" b="1" dirty="0">
                <a:solidFill>
                  <a:srgbClr val="FD241F"/>
                </a:solidFill>
                <a:latin typeface="微软雅黑" panose="020B0503020204020204" charset="-122"/>
                <a:ea typeface="微软雅黑" panose="020B0503020204020204" charset="-122"/>
                <a:sym typeface="+mn-ea"/>
              </a:rPr>
              <a:t>结论</a:t>
            </a:r>
            <a:endParaRPr lang="zh-CN" altLang="en-US" sz="3200">
              <a:latin typeface="微软雅黑" panose="020B0503020204020204" charset="-122"/>
              <a:ea typeface="微软雅黑" panose="020B0503020204020204" charset="-122"/>
            </a:endParaRPr>
          </a:p>
        </p:txBody>
      </p:sp>
      <p:sp>
        <p:nvSpPr>
          <p:cNvPr id="208898" name="文本框 208897"/>
          <p:cNvSpPr txBox="1"/>
          <p:nvPr/>
        </p:nvSpPr>
        <p:spPr>
          <a:xfrm>
            <a:off x="254000" y="1191260"/>
            <a:ext cx="11643360" cy="5530850"/>
          </a:xfrm>
          <a:prstGeom prst="rect">
            <a:avLst/>
          </a:prstGeom>
          <a:pattFill prst="pct30">
            <a:fgClr>
              <a:schemeClr val="accent1"/>
            </a:fgClr>
            <a:bgClr>
              <a:schemeClr val="bg1"/>
            </a:bgClr>
          </a:pattFill>
          <a:ln w="9525">
            <a:noFill/>
          </a:ln>
        </p:spPr>
        <p:txBody>
          <a:bodyPr wrap="square">
            <a:spAutoFit/>
          </a:bodyPr>
          <a:p>
            <a:pPr lvl="0" fontAlgn="auto">
              <a:lnSpc>
                <a:spcPts val="4760"/>
              </a:lnSpc>
              <a:spcBef>
                <a:spcPts val="1800"/>
              </a:spcBef>
              <a:spcAft>
                <a:spcPct val="25000"/>
              </a:spcAft>
              <a:buClr>
                <a:srgbClr val="000000"/>
              </a:buClr>
            </a:pPr>
            <a:r>
              <a:rPr lang="zh-CN" altLang="en-US" sz="2800" b="1" dirty="0">
                <a:solidFill>
                  <a:srgbClr val="2D23FD"/>
                </a:solidFill>
                <a:latin typeface="Verdana" panose="020B0604030504040204" pitchFamily="34" charset="0"/>
                <a:ea typeface="宋体" panose="02010600030101010101" pitchFamily="2" charset="-122"/>
                <a:sym typeface="Wingdings" panose="05000000000000000000" pitchFamily="2" charset="2"/>
              </a:rPr>
              <a:t>       </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结论是在理论分析和实验结果的基础上，通过严密的逻辑推理而得出的富有</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创造性、指导性、经验性</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的结果或讨论。它又以其自身的条理性、科学性、客观性，反映了论文研究内容的</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价值</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a:t>
            </a:r>
            <a:endPar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endParaRPr>
          </a:p>
          <a:p>
            <a:pPr lvl="0" fontAlgn="auto">
              <a:lnSpc>
                <a:spcPts val="4760"/>
              </a:lnSpc>
              <a:spcBef>
                <a:spcPts val="1800"/>
              </a:spcBef>
              <a:spcAft>
                <a:spcPts val="0"/>
              </a:spcAft>
              <a:buClr>
                <a:srgbClr val="000000"/>
              </a:buClr>
            </a:pP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       经过充分论证，能断定</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无误</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的观点，</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才能</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写入结论中。如果研究工作尚</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不能</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导出结论时，</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不要</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写入结论。</a:t>
            </a:r>
            <a:endParaRPr lang="en-US" altLang="zh-CN" sz="2800" b="1">
              <a:solidFill>
                <a:srgbClr val="2D23FD"/>
              </a:solidFill>
              <a:latin typeface="微软雅黑" panose="020B0503020204020204" charset="-122"/>
              <a:ea typeface="微软雅黑" panose="020B0503020204020204" charset="-122"/>
              <a:sym typeface="Wingdings" panose="05000000000000000000" pitchFamily="2" charset="2"/>
            </a:endParaRPr>
          </a:p>
          <a:p>
            <a:pPr lvl="0" fontAlgn="auto">
              <a:lnSpc>
                <a:spcPts val="4760"/>
              </a:lnSpc>
              <a:spcBef>
                <a:spcPts val="1800"/>
              </a:spcBef>
              <a:spcAft>
                <a:spcPts val="0"/>
              </a:spcAft>
              <a:buClr>
                <a:srgbClr val="000000"/>
              </a:buClr>
            </a:pP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       </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不是</a:t>
            </a:r>
            <a:r>
              <a:rPr lang="zh-CN" altLang="en-US" sz="2800" b="1" dirty="0">
                <a:solidFill>
                  <a:srgbClr val="0F16A1"/>
                </a:solidFill>
                <a:latin typeface="微软雅黑" panose="020B0503020204020204" charset="-122"/>
                <a:ea typeface="微软雅黑" panose="020B0503020204020204" charset="-122"/>
                <a:sym typeface="Wingdings" panose="05000000000000000000" pitchFamily="2" charset="2"/>
              </a:rPr>
              <a:t>前言</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的简单重复，也不是研究成果的罗列，</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而是</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作者在理论分析和实验结果的基础上经过</a:t>
            </a:r>
            <a:r>
              <a:rPr lang="zh-CN" altLang="en-US" sz="2800" b="1" dirty="0">
                <a:solidFill>
                  <a:srgbClr val="FA2906"/>
                </a:solidFill>
                <a:latin typeface="微软雅黑" panose="020B0503020204020204" charset="-122"/>
                <a:ea typeface="微软雅黑" panose="020B0503020204020204" charset="-122"/>
                <a:sym typeface="Wingdings" panose="05000000000000000000" pitchFamily="2" charset="2"/>
              </a:rPr>
              <a:t>分析、推理、判断、归纳</a:t>
            </a:r>
            <a:r>
              <a:rPr lang="zh-CN" altLang="en-US" sz="2800" b="1" dirty="0">
                <a:solidFill>
                  <a:srgbClr val="0F16A1"/>
                </a:solidFill>
                <a:latin typeface="微软雅黑" panose="020B0503020204020204" charset="-122"/>
                <a:ea typeface="微软雅黑" panose="020B0503020204020204" charset="-122"/>
                <a:sym typeface="Wingdings" panose="05000000000000000000" pitchFamily="2" charset="2"/>
              </a:rPr>
              <a:t>的过程而形成的更深入的</a:t>
            </a:r>
            <a:r>
              <a:rPr lang="zh-CN" altLang="en-US" sz="2800" b="1" dirty="0">
                <a:solidFill>
                  <a:srgbClr val="FA2906"/>
                </a:solidFill>
                <a:latin typeface="微软雅黑" panose="020B0503020204020204" charset="-122"/>
                <a:ea typeface="微软雅黑" panose="020B0503020204020204" charset="-122"/>
                <a:sym typeface="Wingdings" panose="05000000000000000000" pitchFamily="2" charset="2"/>
              </a:rPr>
              <a:t>认识和总观点</a:t>
            </a:r>
            <a:r>
              <a:rPr lang="zh-CN" altLang="en-US" sz="2800" b="1" dirty="0">
                <a:solidFill>
                  <a:schemeClr val="hlink"/>
                </a:solidFill>
                <a:latin typeface="微软雅黑" panose="020B0503020204020204" charset="-122"/>
                <a:ea typeface="微软雅黑" panose="020B0503020204020204" charset="-122"/>
                <a:sym typeface="Wingdings" panose="05000000000000000000" pitchFamily="2" charset="2"/>
              </a:rPr>
              <a:t>。</a:t>
            </a:r>
            <a:endPar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endParaRP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09905" y="284480"/>
            <a:ext cx="5493385" cy="863600"/>
          </a:xfrm>
          <a:pattFill prst="pct30">
            <a:fgClr>
              <a:schemeClr val="accent1"/>
            </a:fgClr>
            <a:bgClr>
              <a:schemeClr val="bg1"/>
            </a:bgClr>
          </a:pattFill>
        </p:spPr>
        <p:txBody>
          <a:bodyPr/>
          <a:p>
            <a:r>
              <a:rPr lang="en-US" altLang="zh-CN" sz="3200" b="1" dirty="0">
                <a:solidFill>
                  <a:srgbClr val="FF0000"/>
                </a:solidFill>
                <a:latin typeface="微软雅黑" panose="020B0503020204020204" charset="-122"/>
                <a:ea typeface="微软雅黑" panose="020B0503020204020204" charset="-122"/>
                <a:sym typeface="+mn-ea"/>
              </a:rPr>
              <a:t>7.1</a:t>
            </a:r>
            <a:r>
              <a:rPr lang="zh-CN" altLang="zh-CN" sz="3200" b="1" dirty="0">
                <a:solidFill>
                  <a:srgbClr val="FF0000"/>
                </a:solidFill>
                <a:latin typeface="微软雅黑" panose="020B0503020204020204" charset="-122"/>
                <a:ea typeface="微软雅黑" panose="020B0503020204020204" charset="-122"/>
                <a:sym typeface="+mn-ea"/>
              </a:rPr>
              <a:t>结论的内容</a:t>
            </a:r>
            <a:endParaRPr lang="zh-CN" altLang="zh-CN" sz="3200" b="1" dirty="0">
              <a:solidFill>
                <a:srgbClr val="FF0000"/>
              </a:solidFill>
              <a:latin typeface="微软雅黑" panose="020B0503020204020204" charset="-122"/>
              <a:ea typeface="微软雅黑" panose="020B0503020204020204" charset="-122"/>
              <a:sym typeface="+mn-ea"/>
            </a:endParaRPr>
          </a:p>
        </p:txBody>
      </p:sp>
      <p:sp>
        <p:nvSpPr>
          <p:cNvPr id="31746" name="Text Box 2"/>
          <p:cNvSpPr txBox="1"/>
          <p:nvPr/>
        </p:nvSpPr>
        <p:spPr>
          <a:xfrm>
            <a:off x="509905" y="1663065"/>
            <a:ext cx="11372215" cy="4691380"/>
          </a:xfrm>
          <a:prstGeom prst="rect">
            <a:avLst/>
          </a:prstGeom>
          <a:pattFill prst="pct30">
            <a:fgClr>
              <a:schemeClr val="accent1"/>
            </a:fgClr>
            <a:bgClr>
              <a:schemeClr val="bg1"/>
            </a:bgClr>
          </a:pattFill>
          <a:ln w="9525">
            <a:noFill/>
          </a:ln>
        </p:spPr>
        <p:txBody>
          <a:bodyPr wrap="square">
            <a:spAutoFit/>
          </a:bodyPr>
          <a:p>
            <a:pPr lvl="0" fontAlgn="auto">
              <a:lnSpc>
                <a:spcPts val="4660"/>
              </a:lnSpc>
              <a:spcBef>
                <a:spcPts val="1800"/>
              </a:spcBef>
            </a:pPr>
            <a:r>
              <a:rPr lang="zh-CN" altLang="zh-CN" sz="2800" dirty="0">
                <a:solidFill>
                  <a:srgbClr val="0F16A1"/>
                </a:solidFill>
                <a:latin typeface="+mn-ea"/>
              </a:rPr>
              <a:t>     </a:t>
            </a:r>
            <a:r>
              <a:rPr lang="zh-CN" altLang="zh-CN" sz="2800" b="1" dirty="0">
                <a:solidFill>
                  <a:srgbClr val="0F16A1"/>
                </a:solidFill>
                <a:latin typeface="+mn-ea"/>
              </a:rPr>
              <a:t> （</a:t>
            </a:r>
            <a:r>
              <a:rPr lang="en-US" altLang="zh-CN" sz="2800" b="1" dirty="0">
                <a:solidFill>
                  <a:srgbClr val="0F16A1"/>
                </a:solidFill>
                <a:latin typeface="+mn-ea"/>
              </a:rPr>
              <a:t>1</a:t>
            </a:r>
            <a:r>
              <a:rPr lang="zh-CN" altLang="zh-CN" sz="2800" b="1" dirty="0">
                <a:solidFill>
                  <a:srgbClr val="0F16A1"/>
                </a:solidFill>
                <a:latin typeface="+mn-ea"/>
              </a:rPr>
              <a:t>）概括而简要地说明本文</a:t>
            </a:r>
            <a:r>
              <a:rPr lang="zh-CN" altLang="zh-CN" sz="2800" b="1" dirty="0">
                <a:solidFill>
                  <a:srgbClr val="FF0000"/>
                </a:solidFill>
                <a:latin typeface="+mn-ea"/>
              </a:rPr>
              <a:t>解决了</a:t>
            </a:r>
            <a:r>
              <a:rPr lang="zh-CN" altLang="zh-CN" sz="2800" b="1" dirty="0">
                <a:solidFill>
                  <a:srgbClr val="0F16A1"/>
                </a:solidFill>
                <a:latin typeface="+mn-ea"/>
              </a:rPr>
              <a:t>什么问题，有什么理论意义和使用</a:t>
            </a:r>
            <a:r>
              <a:rPr lang="zh-CN" altLang="zh-CN" sz="2800" b="1" dirty="0">
                <a:solidFill>
                  <a:srgbClr val="FF0000"/>
                </a:solidFill>
                <a:latin typeface="+mn-ea"/>
              </a:rPr>
              <a:t>价值</a:t>
            </a:r>
            <a:r>
              <a:rPr lang="zh-CN" altLang="zh-CN" sz="2800" b="1" dirty="0">
                <a:solidFill>
                  <a:srgbClr val="0F16A1"/>
                </a:solidFill>
                <a:latin typeface="+mn-ea"/>
              </a:rPr>
              <a:t>，</a:t>
            </a:r>
            <a:r>
              <a:rPr lang="zh-CN" altLang="zh-CN" sz="2800" b="1" dirty="0">
                <a:solidFill>
                  <a:srgbClr val="FF0000"/>
                </a:solidFill>
                <a:latin typeface="+mn-ea"/>
              </a:rPr>
              <a:t>得出了</a:t>
            </a:r>
            <a:r>
              <a:rPr lang="zh-CN" altLang="zh-CN" sz="2800" b="1" dirty="0">
                <a:solidFill>
                  <a:srgbClr val="0F16A1"/>
                </a:solidFill>
                <a:latin typeface="+mn-ea"/>
              </a:rPr>
              <a:t>什么规律，</a:t>
            </a:r>
            <a:r>
              <a:rPr lang="zh-CN" altLang="zh-CN" sz="2800" b="1" dirty="0">
                <a:solidFill>
                  <a:srgbClr val="FF0000"/>
                </a:solidFill>
                <a:latin typeface="+mn-ea"/>
              </a:rPr>
              <a:t>建立了</a:t>
            </a:r>
            <a:r>
              <a:rPr lang="zh-CN" altLang="zh-CN" sz="2800" b="1" dirty="0">
                <a:solidFill>
                  <a:srgbClr val="0F16A1"/>
                </a:solidFill>
                <a:latin typeface="+mn-ea"/>
              </a:rPr>
              <a:t>什么方法；</a:t>
            </a:r>
            <a:endParaRPr lang="zh-CN" altLang="zh-CN" sz="2800" b="1" dirty="0">
              <a:solidFill>
                <a:srgbClr val="0F16A1"/>
              </a:solidFill>
              <a:latin typeface="+mn-ea"/>
            </a:endParaRPr>
          </a:p>
          <a:p>
            <a:pPr lvl="0" fontAlgn="auto">
              <a:lnSpc>
                <a:spcPts val="4660"/>
              </a:lnSpc>
              <a:spcBef>
                <a:spcPts val="1800"/>
              </a:spcBef>
            </a:pPr>
            <a:r>
              <a:rPr lang="zh-CN" altLang="zh-CN" sz="2800" b="1" dirty="0">
                <a:solidFill>
                  <a:srgbClr val="0F16A1"/>
                </a:solidFill>
                <a:latin typeface="+mn-ea"/>
              </a:rPr>
              <a:t>      （</a:t>
            </a:r>
            <a:r>
              <a:rPr lang="en-US" altLang="zh-CN" sz="2800" b="1" dirty="0">
                <a:solidFill>
                  <a:srgbClr val="0F16A1"/>
                </a:solidFill>
                <a:latin typeface="+mn-ea"/>
              </a:rPr>
              <a:t>2</a:t>
            </a:r>
            <a:r>
              <a:rPr lang="zh-CN" altLang="zh-CN" sz="2800" b="1" dirty="0">
                <a:solidFill>
                  <a:srgbClr val="0F16A1"/>
                </a:solidFill>
                <a:latin typeface="+mn-ea"/>
              </a:rPr>
              <a:t>）对前人或他人的相关研究作了哪些检验？与自己的研究结果相比，哪些一致，哪些不一致，自己作了哪些修改、补充、发展、证实或否定；</a:t>
            </a:r>
            <a:endParaRPr lang="zh-CN" altLang="zh-CN" sz="2800" b="1" dirty="0">
              <a:solidFill>
                <a:srgbClr val="0F16A1"/>
              </a:solidFill>
              <a:latin typeface="+mn-ea"/>
            </a:endParaRPr>
          </a:p>
          <a:p>
            <a:pPr lvl="0" fontAlgn="auto">
              <a:lnSpc>
                <a:spcPts val="4660"/>
              </a:lnSpc>
              <a:spcBef>
                <a:spcPts val="1800"/>
              </a:spcBef>
            </a:pPr>
            <a:r>
              <a:rPr lang="zh-CN" altLang="zh-CN" sz="2800" b="1" dirty="0">
                <a:solidFill>
                  <a:srgbClr val="0F16A1"/>
                </a:solidFill>
                <a:latin typeface="+mn-ea"/>
              </a:rPr>
              <a:t>      （</a:t>
            </a:r>
            <a:r>
              <a:rPr lang="en-US" altLang="zh-CN" sz="2800" b="1" dirty="0">
                <a:solidFill>
                  <a:srgbClr val="0F16A1"/>
                </a:solidFill>
                <a:latin typeface="+mn-ea"/>
              </a:rPr>
              <a:t>3</a:t>
            </a:r>
            <a:r>
              <a:rPr lang="zh-CN" altLang="zh-CN" sz="2800" b="1" dirty="0">
                <a:solidFill>
                  <a:srgbClr val="0F16A1"/>
                </a:solidFill>
                <a:latin typeface="+mn-ea"/>
              </a:rPr>
              <a:t>）自己的研究有哪些不足之处，还有哪些未解决的问题，以及解决这些问题的设想等。</a:t>
            </a:r>
            <a:endParaRPr lang="zh-CN" altLang="zh-CN" sz="2800" b="1" dirty="0">
              <a:solidFill>
                <a:srgbClr val="0F16A1"/>
              </a:solidFill>
              <a:latin typeface="+mn-ea"/>
            </a:endParaRPr>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86410" y="487045"/>
            <a:ext cx="3308350" cy="863600"/>
          </a:xfrm>
          <a:pattFill prst="pct30">
            <a:fgClr>
              <a:schemeClr val="accent1"/>
            </a:fgClr>
            <a:bgClr>
              <a:schemeClr val="bg1"/>
            </a:bgClr>
          </a:pattFill>
        </p:spPr>
        <p:txBody>
          <a:bodyPr/>
          <a:p>
            <a:r>
              <a:rPr lang="en-US" altLang="zh-CN" sz="3200" b="1">
                <a:solidFill>
                  <a:srgbClr val="FF0000"/>
                </a:solidFill>
                <a:latin typeface="微软雅黑" panose="020B0503020204020204" charset="-122"/>
                <a:ea typeface="微软雅黑" panose="020B0503020204020204" charset="-122"/>
              </a:rPr>
              <a:t>8.</a:t>
            </a:r>
            <a:r>
              <a:rPr lang="zh-CN" altLang="en-US" sz="3200" b="1">
                <a:solidFill>
                  <a:srgbClr val="FF0000"/>
                </a:solidFill>
                <a:latin typeface="微软雅黑" panose="020B0503020204020204" charset="-122"/>
                <a:ea typeface="微软雅黑" panose="020B0503020204020204" charset="-122"/>
              </a:rPr>
              <a:t>致谢</a:t>
            </a:r>
            <a:endParaRPr lang="zh-CN" altLang="en-US" sz="3200" b="1">
              <a:solidFill>
                <a:srgbClr val="FF0000"/>
              </a:solidFill>
              <a:latin typeface="微软雅黑" panose="020B0503020204020204" charset="-122"/>
              <a:ea typeface="微软雅黑" panose="020B0503020204020204" charset="-122"/>
            </a:endParaRPr>
          </a:p>
        </p:txBody>
      </p:sp>
      <p:sp>
        <p:nvSpPr>
          <p:cNvPr id="5" name="文本框 4"/>
          <p:cNvSpPr txBox="1"/>
          <p:nvPr/>
        </p:nvSpPr>
        <p:spPr>
          <a:xfrm>
            <a:off x="311785" y="1979930"/>
            <a:ext cx="11569065" cy="3627120"/>
          </a:xfrm>
          <a:prstGeom prst="rect">
            <a:avLst/>
          </a:prstGeom>
          <a:pattFill prst="pct30">
            <a:fgClr>
              <a:schemeClr val="accent1"/>
            </a:fgClr>
            <a:bgClr>
              <a:schemeClr val="bg1"/>
            </a:bgClr>
          </a:pattFill>
        </p:spPr>
        <p:txBody>
          <a:bodyPr wrap="square" rtlCol="0" anchor="t">
            <a:spAutoFit/>
          </a:bodyPr>
          <a:p>
            <a:pPr fontAlgn="auto">
              <a:lnSpc>
                <a:spcPct val="200000"/>
              </a:lnSpc>
            </a:pPr>
            <a:r>
              <a:rPr lang="en-US" altLang="zh-CN" sz="3200" b="1" dirty="0">
                <a:solidFill>
                  <a:srgbClr val="2D23FD"/>
                </a:solidFill>
                <a:latin typeface="微软雅黑" panose="020B0503020204020204" charset="-122"/>
                <a:ea typeface="微软雅黑" panose="020B0503020204020204" charset="-122"/>
                <a:sym typeface="+mn-ea"/>
              </a:rPr>
              <a:t>       </a:t>
            </a:r>
            <a:r>
              <a:rPr lang="en-US" altLang="zh-CN" sz="2800" b="1" dirty="0">
                <a:solidFill>
                  <a:srgbClr val="2D23FD"/>
                </a:solidFill>
                <a:latin typeface="微软雅黑" panose="020B0503020204020204" charset="-122"/>
                <a:ea typeface="微软雅黑" panose="020B0503020204020204" charset="-122"/>
                <a:sym typeface="+mn-ea"/>
              </a:rPr>
              <a:t> </a:t>
            </a:r>
            <a:r>
              <a:rPr lang="zh-CN" altLang="en-US" sz="2800" b="1" dirty="0">
                <a:solidFill>
                  <a:srgbClr val="2D23FD"/>
                </a:solidFill>
                <a:latin typeface="微软雅黑" panose="020B0503020204020204" charset="-122"/>
                <a:ea typeface="微软雅黑" panose="020B0503020204020204" charset="-122"/>
                <a:sym typeface="+mn-ea"/>
              </a:rPr>
              <a:t>归纳起来，感谢对象主要有</a:t>
            </a:r>
            <a:r>
              <a:rPr lang="zh-CN" altLang="en-US" sz="2800" b="1" dirty="0">
                <a:solidFill>
                  <a:srgbClr val="FA2906"/>
                </a:solidFill>
                <a:latin typeface="微软雅黑" panose="020B0503020204020204" charset="-122"/>
                <a:ea typeface="微软雅黑" panose="020B0503020204020204" charset="-122"/>
                <a:sym typeface="+mn-ea"/>
              </a:rPr>
              <a:t>两类，</a:t>
            </a:r>
            <a:r>
              <a:rPr lang="zh-CN" altLang="en-US" sz="2800" b="1" dirty="0">
                <a:solidFill>
                  <a:srgbClr val="FF0000"/>
                </a:solidFill>
                <a:latin typeface="微软雅黑" panose="020B0503020204020204" charset="-122"/>
                <a:ea typeface="微软雅黑" panose="020B0503020204020204" charset="-122"/>
                <a:sym typeface="+mn-ea"/>
              </a:rPr>
              <a:t>除此之外</a:t>
            </a:r>
            <a:r>
              <a:rPr lang="zh-CN" altLang="en-US" sz="2800" b="1" dirty="0">
                <a:solidFill>
                  <a:srgbClr val="2D23FD"/>
                </a:solidFill>
                <a:latin typeface="微软雅黑" panose="020B0503020204020204" charset="-122"/>
                <a:ea typeface="微软雅黑" panose="020B0503020204020204" charset="-122"/>
                <a:sym typeface="+mn-ea"/>
              </a:rPr>
              <a:t>不在致谢之列</a:t>
            </a:r>
            <a:r>
              <a:rPr lang="zh-CN" altLang="en-US" sz="2800" b="1" dirty="0">
                <a:solidFill>
                  <a:srgbClr val="2D23FD"/>
                </a:solidFill>
                <a:latin typeface="微软雅黑" panose="020B0503020204020204" charset="-122"/>
                <a:ea typeface="微软雅黑" panose="020B0503020204020204" charset="-122"/>
                <a:sym typeface="+mn-ea"/>
              </a:rPr>
              <a:t>。</a:t>
            </a:r>
            <a:endParaRPr lang="zh-CN" altLang="en-US" sz="2800" b="1" dirty="0">
              <a:solidFill>
                <a:srgbClr val="2D23FD"/>
              </a:solidFill>
              <a:latin typeface="微软雅黑" panose="020B0503020204020204" charset="-122"/>
              <a:ea typeface="微软雅黑" panose="020B0503020204020204" charset="-122"/>
              <a:sym typeface="+mn-ea"/>
            </a:endParaRPr>
          </a:p>
          <a:p>
            <a:pPr fontAlgn="auto">
              <a:lnSpc>
                <a:spcPct val="200000"/>
              </a:lnSpc>
            </a:pPr>
            <a:r>
              <a:rPr lang="zh-CN" altLang="en-US" sz="2800" b="1" dirty="0">
                <a:solidFill>
                  <a:srgbClr val="2D23FD"/>
                </a:solidFill>
                <a:latin typeface="微软雅黑" panose="020B0503020204020204" charset="-122"/>
                <a:ea typeface="微软雅黑" panose="020B0503020204020204" charset="-122"/>
                <a:sym typeface="+mn-ea"/>
              </a:rPr>
              <a:t>        </a:t>
            </a:r>
            <a:r>
              <a:rPr lang="zh-CN" altLang="en-US" sz="2800" b="1" dirty="0">
                <a:solidFill>
                  <a:srgbClr val="FF0000"/>
                </a:solidFill>
                <a:latin typeface="微软雅黑" panose="020B0503020204020204" charset="-122"/>
                <a:ea typeface="微软雅黑" panose="020B0503020204020204" charset="-122"/>
                <a:sym typeface="+mn-ea"/>
              </a:rPr>
              <a:t>一类</a:t>
            </a:r>
            <a:r>
              <a:rPr lang="zh-CN" altLang="en-US" sz="2800" b="1" dirty="0">
                <a:solidFill>
                  <a:srgbClr val="2D23FD"/>
                </a:solidFill>
                <a:latin typeface="微软雅黑" panose="020B0503020204020204" charset="-122"/>
                <a:ea typeface="微软雅黑" panose="020B0503020204020204" charset="-122"/>
                <a:sym typeface="+mn-ea"/>
              </a:rPr>
              <a:t>是在经费上给予支持的；</a:t>
            </a:r>
            <a:endParaRPr lang="zh-CN" altLang="en-US" sz="2800" b="1" dirty="0">
              <a:solidFill>
                <a:srgbClr val="2D23FD"/>
              </a:solidFill>
              <a:latin typeface="微软雅黑" panose="020B0503020204020204" charset="-122"/>
              <a:ea typeface="微软雅黑" panose="020B0503020204020204" charset="-122"/>
              <a:sym typeface="+mn-ea"/>
            </a:endParaRPr>
          </a:p>
          <a:p>
            <a:pPr fontAlgn="auto">
              <a:lnSpc>
                <a:spcPct val="200000"/>
              </a:lnSpc>
            </a:pPr>
            <a:r>
              <a:rPr lang="zh-CN" altLang="en-US" sz="2800" b="1" dirty="0">
                <a:solidFill>
                  <a:srgbClr val="2D23FD"/>
                </a:solidFill>
                <a:latin typeface="微软雅黑" panose="020B0503020204020204" charset="-122"/>
                <a:ea typeface="微软雅黑" panose="020B0503020204020204" charset="-122"/>
                <a:sym typeface="+mn-ea"/>
              </a:rPr>
              <a:t>        </a:t>
            </a:r>
            <a:r>
              <a:rPr lang="zh-CN" altLang="en-US" sz="2800" b="1" dirty="0">
                <a:solidFill>
                  <a:srgbClr val="FF0000"/>
                </a:solidFill>
                <a:latin typeface="微软雅黑" panose="020B0503020204020204" charset="-122"/>
                <a:ea typeface="微软雅黑" panose="020B0503020204020204" charset="-122"/>
                <a:sym typeface="+mn-ea"/>
              </a:rPr>
              <a:t>另一类</a:t>
            </a:r>
            <a:r>
              <a:rPr lang="zh-CN" altLang="en-US" sz="2800" b="1" dirty="0">
                <a:solidFill>
                  <a:srgbClr val="2D23FD"/>
                </a:solidFill>
                <a:latin typeface="微软雅黑" panose="020B0503020204020204" charset="-122"/>
                <a:ea typeface="微软雅黑" panose="020B0503020204020204" charset="-122"/>
                <a:sym typeface="+mn-ea"/>
              </a:rPr>
              <a:t>是在技术上、方法上、条件、资料信息、结果整理等工作方面给予支持帮助的。</a:t>
            </a:r>
            <a:endParaRPr lang="zh-CN" altLang="en-US" sz="2800">
              <a:latin typeface="微软雅黑" panose="020B0503020204020204" charset="-122"/>
              <a:ea typeface="微软雅黑" panose="020B0503020204020204" charset="-122"/>
            </a:endParaRP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24790" y="97155"/>
            <a:ext cx="3853815" cy="863600"/>
          </a:xfrm>
          <a:pattFill prst="pct20">
            <a:fgClr>
              <a:schemeClr val="accent1"/>
            </a:fgClr>
            <a:bgClr>
              <a:schemeClr val="bg1"/>
            </a:bgClr>
          </a:pattFill>
        </p:spPr>
        <p:txBody>
          <a:bodyPr/>
          <a:p>
            <a:r>
              <a:rPr lang="en-US" altLang="zh-CN" sz="3200" b="1" dirty="0">
                <a:solidFill>
                  <a:srgbClr val="FD241F"/>
                </a:solidFill>
                <a:latin typeface="微软雅黑" panose="020B0503020204020204" charset="-122"/>
                <a:ea typeface="微软雅黑" panose="020B0503020204020204" charset="-122"/>
                <a:sym typeface="+mn-ea"/>
              </a:rPr>
              <a:t>9.</a:t>
            </a:r>
            <a:r>
              <a:rPr lang="zh-CN" altLang="en-US" sz="3200" b="1" dirty="0">
                <a:solidFill>
                  <a:srgbClr val="FD241F"/>
                </a:solidFill>
                <a:latin typeface="微软雅黑" panose="020B0503020204020204" charset="-122"/>
                <a:ea typeface="微软雅黑" panose="020B0503020204020204" charset="-122"/>
                <a:sym typeface="+mn-ea"/>
              </a:rPr>
              <a:t>著录</a:t>
            </a:r>
            <a:r>
              <a:rPr lang="zh-CN" altLang="en-US" sz="3200" b="1" dirty="0">
                <a:solidFill>
                  <a:srgbClr val="FD241F"/>
                </a:solidFill>
                <a:latin typeface="微软雅黑" panose="020B0503020204020204" charset="-122"/>
                <a:ea typeface="微软雅黑" panose="020B0503020204020204" charset="-122"/>
                <a:sym typeface="+mn-ea"/>
              </a:rPr>
              <a:t>参考文献</a:t>
            </a:r>
            <a:endParaRPr lang="zh-CN" altLang="en-US" sz="3200">
              <a:latin typeface="微软雅黑" panose="020B0503020204020204" charset="-122"/>
              <a:ea typeface="微软雅黑" panose="020B0503020204020204" charset="-122"/>
            </a:endParaRPr>
          </a:p>
        </p:txBody>
      </p:sp>
      <p:sp>
        <p:nvSpPr>
          <p:cNvPr id="217092" name="矩形 217091"/>
          <p:cNvSpPr/>
          <p:nvPr/>
        </p:nvSpPr>
        <p:spPr>
          <a:xfrm>
            <a:off x="224790" y="1069975"/>
            <a:ext cx="11741785" cy="5349240"/>
          </a:xfrm>
          <a:prstGeom prst="rect">
            <a:avLst/>
          </a:prstGeom>
          <a:pattFill prst="pct30">
            <a:fgClr>
              <a:schemeClr val="accent1"/>
            </a:fgClr>
            <a:bgClr>
              <a:schemeClr val="bg1"/>
            </a:bgClr>
          </a:pattFill>
          <a:ln w="9525">
            <a:noFill/>
          </a:ln>
        </p:spPr>
        <p:txBody>
          <a:bodyPr wrap="square" lIns="92075" tIns="46038" rIns="92075" bIns="46038">
            <a:spAutoFit/>
          </a:bodyPr>
          <a:p>
            <a:pPr lvl="0" algn="just" fontAlgn="auto">
              <a:lnSpc>
                <a:spcPts val="3780"/>
              </a:lnSpc>
              <a:spcBef>
                <a:spcPts val="1200"/>
              </a:spcBef>
              <a:buClr>
                <a:srgbClr val="000000"/>
              </a:buClr>
            </a:pPr>
            <a:r>
              <a:rPr lang="en-US" altLang="zh-CN" sz="2800" dirty="0">
                <a:solidFill>
                  <a:srgbClr val="FA2906"/>
                </a:solidFill>
                <a:latin typeface="微软雅黑" panose="020B0503020204020204" charset="-122"/>
                <a:ea typeface="微软雅黑" panose="020B0503020204020204" charset="-122"/>
                <a:sym typeface="Wingdings" panose="05000000000000000000" pitchFamily="2" charset="2"/>
              </a:rPr>
              <a:t>      </a:t>
            </a:r>
            <a:r>
              <a:rPr lang="zh-CN" altLang="en-US" sz="2800" dirty="0">
                <a:solidFill>
                  <a:srgbClr val="FA2906"/>
                </a:solidFill>
                <a:latin typeface="微软雅黑" panose="020B0503020204020204" charset="-122"/>
                <a:ea typeface="微软雅黑" panose="020B0503020204020204" charset="-122"/>
                <a:sym typeface="Wingdings" panose="05000000000000000000" pitchFamily="2" charset="2"/>
              </a:rPr>
              <a:t>（1）著录参考文献可以反映作者</a:t>
            </a:r>
            <a:r>
              <a:rPr lang="zh-CN" altLang="en-US" sz="2800" dirty="0">
                <a:solidFill>
                  <a:srgbClr val="2D23FD"/>
                </a:solidFill>
                <a:latin typeface="微软雅黑" panose="020B0503020204020204" charset="-122"/>
                <a:ea typeface="微软雅黑" panose="020B0503020204020204" charset="-122"/>
                <a:sym typeface="Wingdings" panose="05000000000000000000" pitchFamily="2" charset="2"/>
              </a:rPr>
              <a:t>严肃的科学</a:t>
            </a:r>
            <a:r>
              <a:rPr lang="zh-CN" altLang="en-US" sz="2800" dirty="0">
                <a:solidFill>
                  <a:srgbClr val="0F16A1"/>
                </a:solidFill>
                <a:latin typeface="微软雅黑" panose="020B0503020204020204" charset="-122"/>
                <a:ea typeface="微软雅黑" panose="020B0503020204020204" charset="-122"/>
                <a:sym typeface="Wingdings" panose="05000000000000000000" pitchFamily="2" charset="2"/>
              </a:rPr>
              <a:t>的态度</a:t>
            </a:r>
            <a:r>
              <a:rPr lang="zh-CN" altLang="en-US" sz="2800" dirty="0">
                <a:solidFill>
                  <a:srgbClr val="2D23FD"/>
                </a:solidFill>
                <a:latin typeface="微软雅黑" panose="020B0503020204020204" charset="-122"/>
                <a:ea typeface="微软雅黑" panose="020B0503020204020204" charset="-122"/>
                <a:sym typeface="Wingdings" panose="05000000000000000000" pitchFamily="2" charset="2"/>
              </a:rPr>
              <a:t> ；尊重他人劳动成果的态度。</a:t>
            </a:r>
            <a:endParaRPr lang="zh-CN" altLang="en-US" sz="2800" dirty="0">
              <a:solidFill>
                <a:srgbClr val="2D23FD"/>
              </a:solidFill>
              <a:latin typeface="微软雅黑" panose="020B0503020204020204" charset="-122"/>
              <a:ea typeface="微软雅黑" panose="020B0503020204020204" charset="-122"/>
              <a:sym typeface="Wingdings" panose="05000000000000000000" pitchFamily="2" charset="2"/>
            </a:endParaRPr>
          </a:p>
          <a:p>
            <a:pPr lvl="0" algn="just" fontAlgn="auto">
              <a:lnSpc>
                <a:spcPts val="3780"/>
              </a:lnSpc>
              <a:spcBef>
                <a:spcPts val="1200"/>
              </a:spcBef>
              <a:buClr>
                <a:srgbClr val="000000"/>
              </a:buClr>
            </a:pPr>
            <a:r>
              <a:rPr lang="zh-CN" altLang="en-US" sz="2800" dirty="0">
                <a:solidFill>
                  <a:srgbClr val="FA2906"/>
                </a:solidFill>
                <a:latin typeface="微软雅黑" panose="020B0503020204020204" charset="-122"/>
                <a:ea typeface="微软雅黑" panose="020B0503020204020204" charset="-122"/>
                <a:sym typeface="Wingdings" panose="05000000000000000000" pitchFamily="2" charset="2"/>
              </a:rPr>
              <a:t>      （2）著录参考文献可以反映论文的水平</a:t>
            </a:r>
            <a:r>
              <a:rPr lang="zh-CN" altLang="en-US" sz="2800" dirty="0">
                <a:solidFill>
                  <a:srgbClr val="2D23FD"/>
                </a:solidFill>
                <a:latin typeface="微软雅黑" panose="020B0503020204020204" charset="-122"/>
                <a:ea typeface="微软雅黑" panose="020B0503020204020204" charset="-122"/>
                <a:sym typeface="Wingdings" panose="05000000000000000000" pitchFamily="2" charset="2"/>
              </a:rPr>
              <a:t>  现时的研究都是在过去研究的基础上进行的。引用过去的参考文献，不仅可以反映出论著的真实性、科学性，而且还可以反映论著的起点、深度与广度。</a:t>
            </a:r>
            <a:endParaRPr lang="zh-CN" altLang="en-US" sz="2800" dirty="0">
              <a:solidFill>
                <a:srgbClr val="2D23FD"/>
              </a:solidFill>
              <a:latin typeface="微软雅黑" panose="020B0503020204020204" charset="-122"/>
              <a:ea typeface="微软雅黑" panose="020B0503020204020204" charset="-122"/>
              <a:sym typeface="Wingdings" panose="05000000000000000000" pitchFamily="2" charset="2"/>
            </a:endParaRPr>
          </a:p>
          <a:p>
            <a:pPr lvl="0" algn="just" fontAlgn="auto">
              <a:lnSpc>
                <a:spcPts val="3780"/>
              </a:lnSpc>
              <a:spcBef>
                <a:spcPts val="1200"/>
              </a:spcBef>
              <a:buClr>
                <a:srgbClr val="000000"/>
              </a:buClr>
            </a:pPr>
            <a:r>
              <a:rPr lang="zh-CN" altLang="en-US" sz="2800" dirty="0">
                <a:solidFill>
                  <a:srgbClr val="FA2906"/>
                </a:solidFill>
                <a:latin typeface="微软雅黑" panose="020B0503020204020204" charset="-122"/>
                <a:ea typeface="微软雅黑" panose="020B0503020204020204" charset="-122"/>
                <a:sym typeface="Wingdings" panose="05000000000000000000" pitchFamily="2" charset="2"/>
              </a:rPr>
              <a:t>     （3）著录参考文献有利于缩短论文的篇幅</a:t>
            </a:r>
            <a:r>
              <a:rPr lang="zh-CN" altLang="en-US" sz="2800" dirty="0">
                <a:solidFill>
                  <a:schemeClr val="hlink"/>
                </a:solidFill>
                <a:latin typeface="微软雅黑" panose="020B0503020204020204" charset="-122"/>
                <a:ea typeface="微软雅黑" panose="020B0503020204020204" charset="-122"/>
                <a:sym typeface="Wingdings" panose="05000000000000000000" pitchFamily="2" charset="2"/>
              </a:rPr>
              <a:t>  </a:t>
            </a:r>
            <a:r>
              <a:rPr lang="zh-CN" altLang="en-US" sz="2800" dirty="0">
                <a:solidFill>
                  <a:srgbClr val="2D23FD"/>
                </a:solidFill>
                <a:latin typeface="微软雅黑" panose="020B0503020204020204" charset="-122"/>
                <a:ea typeface="微软雅黑" panose="020B0503020204020204" charset="-122"/>
                <a:sym typeface="Wingdings" panose="05000000000000000000" pitchFamily="2" charset="2"/>
              </a:rPr>
              <a:t>论文中涉及到参考文献所载的内容，可以不必详述，只要注明出处即可，这样不仅节省了论文的篇幅，而且还反映出所写论著的新观点、新内容、新成果、新结论。</a:t>
            </a:r>
            <a:endParaRPr lang="zh-CN" altLang="en-US" sz="2800" dirty="0">
              <a:solidFill>
                <a:srgbClr val="2D23FD"/>
              </a:solidFill>
              <a:latin typeface="微软雅黑" panose="020B0503020204020204" charset="-122"/>
              <a:ea typeface="微软雅黑" panose="020B0503020204020204" charset="-122"/>
              <a:sym typeface="Wingdings" panose="05000000000000000000" pitchFamily="2" charset="2"/>
            </a:endParaRPr>
          </a:p>
          <a:p>
            <a:pPr lvl="0" algn="just" fontAlgn="auto">
              <a:lnSpc>
                <a:spcPts val="3780"/>
              </a:lnSpc>
              <a:spcBef>
                <a:spcPts val="1200"/>
              </a:spcBef>
              <a:buClr>
                <a:srgbClr val="000000"/>
              </a:buClr>
            </a:pPr>
            <a:r>
              <a:rPr lang="zh-CN" altLang="en-US" sz="2800" dirty="0">
                <a:solidFill>
                  <a:srgbClr val="FA2906"/>
                </a:solidFill>
                <a:latin typeface="微软雅黑" panose="020B0503020204020204" charset="-122"/>
                <a:ea typeface="微软雅黑" panose="020B0503020204020204" charset="-122"/>
                <a:sym typeface="Wingdings" panose="05000000000000000000" pitchFamily="2" charset="2"/>
              </a:rPr>
              <a:t>     （4）著录参考文献有利于他人研究</a:t>
            </a:r>
            <a:r>
              <a:rPr lang="zh-CN" altLang="en-US" sz="2800" dirty="0">
                <a:solidFill>
                  <a:srgbClr val="2D23FD"/>
                </a:solidFill>
                <a:latin typeface="微软雅黑" panose="020B0503020204020204" charset="-122"/>
                <a:ea typeface="微软雅黑" panose="020B0503020204020204" charset="-122"/>
                <a:sym typeface="Wingdings" panose="05000000000000000000" pitchFamily="2" charset="2"/>
              </a:rPr>
              <a:t>  读者可通过著录的参考文献，方便地查阅有关原始资料，进一步了解有关内容。</a:t>
            </a:r>
            <a:endParaRPr lang="en-US" altLang="zh-CN" sz="2800">
              <a:solidFill>
                <a:srgbClr val="2D23FD"/>
              </a:solidFill>
              <a:latin typeface="微软雅黑" panose="020B0503020204020204" charset="-122"/>
              <a:ea typeface="微软雅黑" panose="020B0503020204020204" charset="-122"/>
              <a:sym typeface="Wingdings" panose="05000000000000000000" pitchFamily="2" charset="2"/>
            </a:endParaRPr>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71475" y="331470"/>
            <a:ext cx="5133975" cy="863600"/>
          </a:xfrm>
          <a:pattFill prst="pct20">
            <a:fgClr>
              <a:schemeClr val="accent1"/>
            </a:fgClr>
            <a:bgClr>
              <a:schemeClr val="bg1"/>
            </a:bgClr>
          </a:pattFill>
        </p:spPr>
        <p:txBody>
          <a:bodyPr/>
          <a:p>
            <a:r>
              <a:rPr lang="en-US" altLang="zh-CN" sz="3200" b="1" dirty="0">
                <a:solidFill>
                  <a:srgbClr val="FD241F"/>
                </a:solidFill>
                <a:latin typeface="微软雅黑" panose="020B0503020204020204" charset="-122"/>
                <a:ea typeface="微软雅黑" panose="020B0503020204020204" charset="-122"/>
                <a:sym typeface="Wingdings" panose="05000000000000000000" pitchFamily="2" charset="2"/>
              </a:rPr>
              <a:t>9.1</a:t>
            </a:r>
            <a:r>
              <a:rPr lang="zh-CN" altLang="en-US" sz="3200" b="1" dirty="0">
                <a:solidFill>
                  <a:srgbClr val="FD241F"/>
                </a:solidFill>
                <a:latin typeface="微软雅黑" panose="020B0503020204020204" charset="-122"/>
                <a:ea typeface="微软雅黑" panose="020B0503020204020204" charset="-122"/>
                <a:sym typeface="Wingdings" panose="05000000000000000000" pitchFamily="2" charset="2"/>
              </a:rPr>
              <a:t>参考文献著录要求</a:t>
            </a:r>
            <a:endParaRPr lang="zh-CN" altLang="en-US" sz="3200">
              <a:latin typeface="微软雅黑" panose="020B0503020204020204" charset="-122"/>
              <a:ea typeface="微软雅黑" panose="020B0503020204020204" charset="-122"/>
            </a:endParaRPr>
          </a:p>
        </p:txBody>
      </p:sp>
      <p:sp>
        <p:nvSpPr>
          <p:cNvPr id="219140" name="矩形 219139"/>
          <p:cNvSpPr/>
          <p:nvPr/>
        </p:nvSpPr>
        <p:spPr>
          <a:xfrm>
            <a:off x="371475" y="1979930"/>
            <a:ext cx="11449685" cy="3698240"/>
          </a:xfrm>
          <a:prstGeom prst="rect">
            <a:avLst/>
          </a:prstGeom>
          <a:pattFill prst="pct30">
            <a:fgClr>
              <a:schemeClr val="accent1"/>
            </a:fgClr>
            <a:bgClr>
              <a:schemeClr val="bg1"/>
            </a:bgClr>
          </a:pattFill>
          <a:ln w="9525">
            <a:noFill/>
          </a:ln>
        </p:spPr>
        <p:txBody>
          <a:bodyPr wrap="square" lIns="92075" tIns="46038" rIns="92075" bIns="46038">
            <a:spAutoFit/>
          </a:bodyPr>
          <a:p>
            <a:pPr lvl="0" algn="just" fontAlgn="auto">
              <a:lnSpc>
                <a:spcPts val="4960"/>
              </a:lnSpc>
              <a:spcBef>
                <a:spcPts val="1800"/>
              </a:spcBef>
              <a:spcAft>
                <a:spcPts val="0"/>
              </a:spcAft>
              <a:buClr>
                <a:srgbClr val="000000"/>
              </a:buClr>
            </a:pPr>
            <a:r>
              <a:rPr lang="zh-CN" altLang="en-US" sz="2800" b="1" dirty="0">
                <a:solidFill>
                  <a:srgbClr val="FA2906"/>
                </a:solidFill>
                <a:latin typeface="微软雅黑" panose="020B0503020204020204" charset="-122"/>
                <a:ea typeface="微软雅黑" panose="020B0503020204020204" charset="-122"/>
                <a:sym typeface="Wingdings" panose="05000000000000000000" pitchFamily="2" charset="2"/>
              </a:rPr>
              <a:t>（1）</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引用的参考文献，要与自己论文阐述的</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观点一致</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，不能相互矛盾。</a:t>
            </a:r>
            <a:endPar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endParaRPr>
          </a:p>
          <a:p>
            <a:pPr lvl="0" algn="just" fontAlgn="auto">
              <a:lnSpc>
                <a:spcPts val="4960"/>
              </a:lnSpc>
              <a:spcBef>
                <a:spcPts val="1800"/>
              </a:spcBef>
              <a:spcAft>
                <a:spcPts val="0"/>
              </a:spcAft>
              <a:buClr>
                <a:srgbClr val="000000"/>
              </a:buClr>
            </a:pPr>
            <a:r>
              <a:rPr lang="zh-CN" altLang="en-US" sz="2800" b="1" dirty="0">
                <a:solidFill>
                  <a:srgbClr val="FA2906"/>
                </a:solidFill>
                <a:latin typeface="微软雅黑" panose="020B0503020204020204" charset="-122"/>
                <a:ea typeface="微软雅黑" panose="020B0503020204020204" charset="-122"/>
                <a:sym typeface="Wingdings" panose="05000000000000000000" pitchFamily="2" charset="2"/>
              </a:rPr>
              <a:t>（2）</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公开发表的文献可以著录，未公开发表的论文、试验报告、内部资料等不宜引用。</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网络文献也不宜引用！</a:t>
            </a:r>
            <a:endPar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endParaRPr>
          </a:p>
          <a:p>
            <a:pPr lvl="0" algn="just" fontAlgn="auto">
              <a:lnSpc>
                <a:spcPts val="4960"/>
              </a:lnSpc>
              <a:spcBef>
                <a:spcPts val="1800"/>
              </a:spcBef>
              <a:spcAft>
                <a:spcPts val="0"/>
              </a:spcAft>
              <a:buClr>
                <a:srgbClr val="000000"/>
              </a:buClr>
            </a:pPr>
            <a:r>
              <a:rPr lang="zh-CN" altLang="en-US" sz="2800" b="1" dirty="0">
                <a:solidFill>
                  <a:srgbClr val="FA2906"/>
                </a:solidFill>
                <a:latin typeface="微软雅黑" panose="020B0503020204020204" charset="-122"/>
                <a:ea typeface="微软雅黑" panose="020B0503020204020204" charset="-122"/>
                <a:sym typeface="Wingdings" panose="05000000000000000000" pitchFamily="2" charset="2"/>
              </a:rPr>
              <a:t>（3）</a:t>
            </a:r>
            <a:r>
              <a:rPr lang="zh-CN" altLang="en-US" sz="2800" b="1" dirty="0">
                <a:solidFill>
                  <a:srgbClr val="0000FF"/>
                </a:solidFill>
                <a:latin typeface="微软雅黑" panose="020B0503020204020204" charset="-122"/>
                <a:ea typeface="微软雅黑" panose="020B0503020204020204" charset="-122"/>
                <a:sym typeface="Wingdings" panose="05000000000000000000" pitchFamily="2" charset="2"/>
              </a:rPr>
              <a:t>应引</a:t>
            </a:r>
            <a:r>
              <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rPr>
              <a:t>用作者真正参阅过的、主要的、最新的、与论文密切相关文献，对众所周知的内容、陈旧的资料则不宜引用。</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切忌</a:t>
            </a:r>
            <a:r>
              <a:rPr lang="zh-CN" altLang="en-US" sz="2800" b="1" dirty="0">
                <a:solidFill>
                  <a:srgbClr val="0000FF"/>
                </a:solidFill>
                <a:latin typeface="微软雅黑" panose="020B0503020204020204" charset="-122"/>
                <a:ea typeface="微软雅黑" panose="020B0503020204020204" charset="-122"/>
                <a:sym typeface="Wingdings" panose="05000000000000000000" pitchFamily="2" charset="2"/>
              </a:rPr>
              <a:t>无关的</a:t>
            </a:r>
            <a:r>
              <a:rPr lang="zh-CN" altLang="en-US" sz="2800" b="1" dirty="0">
                <a:solidFill>
                  <a:srgbClr val="FF0000"/>
                </a:solidFill>
                <a:latin typeface="微软雅黑" panose="020B0503020204020204" charset="-122"/>
                <a:ea typeface="微软雅黑" panose="020B0503020204020204" charset="-122"/>
                <a:sym typeface="Wingdings" panose="05000000000000000000" pitchFamily="2" charset="2"/>
              </a:rPr>
              <a:t>内容！</a:t>
            </a:r>
            <a:endParaRPr lang="zh-CN" altLang="en-US" sz="2800" b="1" dirty="0">
              <a:solidFill>
                <a:srgbClr val="2D23FD"/>
              </a:solidFill>
              <a:latin typeface="微软雅黑" panose="020B0503020204020204" charset="-122"/>
              <a:ea typeface="微软雅黑" panose="020B0503020204020204" charset="-122"/>
              <a:sym typeface="Wingdings" panose="05000000000000000000" pitchFamily="2" charset="2"/>
            </a:endParaRPr>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11785" y="558165"/>
            <a:ext cx="7038340" cy="863600"/>
          </a:xfrm>
          <a:pattFill prst="pct30">
            <a:fgClr>
              <a:schemeClr val="accent1"/>
            </a:fgClr>
            <a:bgClr>
              <a:schemeClr val="bg1"/>
            </a:bgClr>
          </a:pattFill>
        </p:spPr>
        <p:txBody>
          <a:bodyPr/>
          <a:p>
            <a:r>
              <a:rPr lang="zh-CN" altLang="en-US" sz="3200" b="1">
                <a:solidFill>
                  <a:srgbClr val="FF0000"/>
                </a:solidFill>
                <a:latin typeface="微软雅黑" panose="020B0503020204020204" charset="-122"/>
                <a:ea typeface="微软雅黑" panose="020B0503020204020204" charset="-122"/>
              </a:rPr>
              <a:t>讨论：创新项目论文与专利文献区别 </a:t>
            </a:r>
            <a:r>
              <a:rPr lang="en-US" altLang="zh-CN" sz="3200" b="1">
                <a:solidFill>
                  <a:srgbClr val="FF0000"/>
                </a:solidFill>
                <a:latin typeface="微软雅黑" panose="020B0503020204020204" charset="-122"/>
                <a:ea typeface="微软雅黑" panose="020B0503020204020204" charset="-122"/>
              </a:rPr>
              <a:t>?</a:t>
            </a:r>
            <a:endParaRPr lang="en-US" altLang="zh-CN" sz="3200" b="1">
              <a:solidFill>
                <a:srgbClr val="FF0000"/>
              </a:solidFill>
              <a:latin typeface="微软雅黑" panose="020B0503020204020204" charset="-122"/>
              <a:ea typeface="微软雅黑" panose="020B0503020204020204" charset="-122"/>
            </a:endParaRPr>
          </a:p>
        </p:txBody>
      </p:sp>
      <p:sp>
        <p:nvSpPr>
          <p:cNvPr id="4" name="文本框 3"/>
          <p:cNvSpPr txBox="1"/>
          <p:nvPr/>
        </p:nvSpPr>
        <p:spPr>
          <a:xfrm>
            <a:off x="732790" y="2114550"/>
            <a:ext cx="11254105" cy="944880"/>
          </a:xfrm>
          <a:prstGeom prst="rect">
            <a:avLst/>
          </a:prstGeom>
          <a:pattFill prst="pct30">
            <a:fgClr>
              <a:schemeClr val="accent1"/>
            </a:fgClr>
            <a:bgClr>
              <a:schemeClr val="bg1"/>
            </a:bgClr>
          </a:pattFill>
        </p:spPr>
        <p:txBody>
          <a:bodyPr wrap="square" rtlCol="0">
            <a:spAutoFit/>
          </a:bodyPr>
          <a:p>
            <a:pPr fontAlgn="auto">
              <a:lnSpc>
                <a:spcPct val="200000"/>
              </a:lnSpc>
            </a:pPr>
            <a:r>
              <a:rPr lang="en-US" altLang="zh-CN" sz="2800" b="1">
                <a:solidFill>
                  <a:srgbClr val="0F16A1"/>
                </a:solidFill>
                <a:latin typeface="微软雅黑" panose="020B0503020204020204" charset="-122"/>
                <a:ea typeface="微软雅黑" panose="020B0503020204020204" charset="-122"/>
              </a:rPr>
              <a:t>1.</a:t>
            </a:r>
            <a:r>
              <a:rPr lang="zh-CN" altLang="zh-CN" sz="2800" b="1">
                <a:solidFill>
                  <a:srgbClr val="0F16A1"/>
                </a:solidFill>
                <a:latin typeface="微软雅黑" panose="020B0503020204020204" charset="-122"/>
                <a:ea typeface="微软雅黑" panose="020B0503020204020204" charset="-122"/>
              </a:rPr>
              <a:t>文章结构不一样；</a:t>
            </a:r>
            <a:endParaRPr lang="zh-CN" altLang="en-US" sz="2800" b="1">
              <a:solidFill>
                <a:srgbClr val="0F16A1"/>
              </a:solidFill>
              <a:latin typeface="微软雅黑" panose="020B0503020204020204" charset="-122"/>
              <a:ea typeface="微软雅黑" panose="020B0503020204020204" charset="-122"/>
            </a:endParaRPr>
          </a:p>
        </p:txBody>
      </p:sp>
      <p:sp>
        <p:nvSpPr>
          <p:cNvPr id="5" name="文本框 4"/>
          <p:cNvSpPr txBox="1"/>
          <p:nvPr/>
        </p:nvSpPr>
        <p:spPr>
          <a:xfrm>
            <a:off x="732790" y="3059430"/>
            <a:ext cx="11253470" cy="1798320"/>
          </a:xfrm>
          <a:prstGeom prst="rect">
            <a:avLst/>
          </a:prstGeom>
          <a:pattFill prst="pct30">
            <a:fgClr>
              <a:schemeClr val="accent1"/>
            </a:fgClr>
            <a:bgClr>
              <a:schemeClr val="bg1"/>
            </a:bgClr>
          </a:pattFill>
        </p:spPr>
        <p:txBody>
          <a:bodyPr wrap="square" rtlCol="0" anchor="t">
            <a:spAutoFit/>
          </a:bodyPr>
          <a:p>
            <a:pPr fontAlgn="auto">
              <a:lnSpc>
                <a:spcPct val="200000"/>
              </a:lnSpc>
            </a:pPr>
            <a:r>
              <a:rPr lang="en-US" altLang="zh-CN" sz="2800" b="1">
                <a:solidFill>
                  <a:srgbClr val="0F16A1"/>
                </a:solidFill>
                <a:latin typeface="微软雅黑" panose="020B0503020204020204" charset="-122"/>
                <a:ea typeface="微软雅黑" panose="020B0503020204020204" charset="-122"/>
                <a:sym typeface="+mn-ea"/>
              </a:rPr>
              <a:t>2.</a:t>
            </a:r>
            <a:r>
              <a:rPr lang="zh-CN" altLang="en-US" sz="2800" b="1">
                <a:solidFill>
                  <a:srgbClr val="0F16A1"/>
                </a:solidFill>
                <a:latin typeface="微软雅黑" panose="020B0503020204020204" charset="-122"/>
                <a:ea typeface="微软雅黑" panose="020B0503020204020204" charset="-122"/>
                <a:sym typeface="+mn-ea"/>
              </a:rPr>
              <a:t>创新项目论文研究过程详实；专利文献强调对研究成果的归纳与总结；</a:t>
            </a:r>
            <a:endParaRPr lang="zh-CN" altLang="en-US" sz="2800" b="1">
              <a:solidFill>
                <a:srgbClr val="0F16A1"/>
              </a:solidFill>
              <a:latin typeface="微软雅黑" panose="020B0503020204020204" charset="-122"/>
              <a:ea typeface="微软雅黑" panose="020B0503020204020204" charset="-122"/>
            </a:endParaRPr>
          </a:p>
          <a:p>
            <a:pPr fontAlgn="auto">
              <a:lnSpc>
                <a:spcPct val="200000"/>
              </a:lnSpc>
            </a:pPr>
            <a:endParaRPr lang="zh-CN" altLang="en-US" sz="2800"/>
          </a:p>
        </p:txBody>
      </p:sp>
      <p:sp>
        <p:nvSpPr>
          <p:cNvPr id="6" name="文本框 5"/>
          <p:cNvSpPr txBox="1"/>
          <p:nvPr/>
        </p:nvSpPr>
        <p:spPr>
          <a:xfrm>
            <a:off x="732790" y="4185920"/>
            <a:ext cx="11253470" cy="1798320"/>
          </a:xfrm>
          <a:prstGeom prst="rect">
            <a:avLst/>
          </a:prstGeom>
          <a:pattFill prst="pct30">
            <a:fgClr>
              <a:schemeClr val="accent1"/>
            </a:fgClr>
            <a:bgClr>
              <a:schemeClr val="bg1"/>
            </a:bgClr>
          </a:pattFill>
        </p:spPr>
        <p:txBody>
          <a:bodyPr wrap="square" rtlCol="0" anchor="t">
            <a:spAutoFit/>
          </a:bodyPr>
          <a:p>
            <a:pPr fontAlgn="auto">
              <a:lnSpc>
                <a:spcPct val="200000"/>
              </a:lnSpc>
            </a:pPr>
            <a:r>
              <a:rPr lang="en-US" altLang="zh-CN" sz="2800" b="1">
                <a:solidFill>
                  <a:srgbClr val="0F16A1"/>
                </a:solidFill>
                <a:latin typeface="微软雅黑" panose="020B0503020204020204" charset="-122"/>
                <a:ea typeface="微软雅黑" panose="020B0503020204020204" charset="-122"/>
                <a:sym typeface="+mn-ea"/>
              </a:rPr>
              <a:t>3.</a:t>
            </a:r>
            <a:r>
              <a:rPr lang="zh-CN" altLang="en-US" sz="2800" b="1">
                <a:solidFill>
                  <a:srgbClr val="0F16A1"/>
                </a:solidFill>
                <a:latin typeface="微软雅黑" panose="020B0503020204020204" charset="-122"/>
                <a:ea typeface="微软雅黑" panose="020B0503020204020204" charset="-122"/>
                <a:sym typeface="+mn-ea"/>
              </a:rPr>
              <a:t>创新大赛项目论文考察内容涵盖大赛主题（体验、创新、成长），专利文献主要考察创新（新颖性，创造性，实用性）。</a:t>
            </a:r>
            <a:endParaRPr lang="zh-CN" altLang="en-US" sz="280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6"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2327910" y="2701925"/>
            <a:ext cx="7850505" cy="640080"/>
          </a:xfrm>
          <a:prstGeom prst="rect">
            <a:avLst/>
          </a:prstGeom>
          <a:noFill/>
        </p:spPr>
        <p:txBody>
          <a:bodyPr wrap="square" rtlCol="0" anchor="t">
            <a:spAutoFit/>
          </a:bodyPr>
          <a:p>
            <a:pPr marR="0" lvl="0" indent="0" algn="l" defTabSz="914400" rtl="0" eaLnBrk="1" fontAlgn="auto" latinLnBrk="0" hangingPunct="1">
              <a:lnSpc>
                <a:spcPct val="100000"/>
              </a:lnSpc>
              <a:spcBef>
                <a:spcPct val="20000"/>
              </a:spcBef>
              <a:spcAft>
                <a:spcPts val="0"/>
              </a:spcAft>
              <a:buClr>
                <a:schemeClr val="accent3"/>
              </a:buClr>
              <a:buSzPct val="95000"/>
              <a:buFont typeface="Wingdings 2"/>
              <a:buNone/>
              <a:defRPr/>
            </a:pPr>
            <a:r>
              <a:rPr lang="zh-CN" altLang="en-US" sz="3600" noProof="0" dirty="0" smtClean="0">
                <a:ln>
                  <a:noFill/>
                </a:ln>
                <a:solidFill>
                  <a:schemeClr val="tx1"/>
                </a:solidFill>
                <a:effectLst/>
                <a:uLnTx/>
                <a:uFillTx/>
                <a:sym typeface="+mn-ea"/>
              </a:rPr>
              <a:t> </a:t>
            </a:r>
            <a:endParaRPr lang="zh-CN" altLang="en-US" sz="3600" noProof="0" dirty="0" smtClean="0">
              <a:ln>
                <a:noFill/>
              </a:ln>
              <a:solidFill>
                <a:schemeClr val="tx1"/>
              </a:solidFill>
              <a:effectLst/>
              <a:uLnTx/>
              <a:uFillTx/>
              <a:sym typeface="+mn-ea"/>
            </a:endParaRPr>
          </a:p>
        </p:txBody>
      </p:sp>
      <p:sp>
        <p:nvSpPr>
          <p:cNvPr id="6" name="标题 5"/>
          <p:cNvSpPr/>
          <p:nvPr>
            <p:ph type="title"/>
          </p:nvPr>
        </p:nvSpPr>
        <p:spPr>
          <a:xfrm>
            <a:off x="124460" y="326390"/>
            <a:ext cx="2204085" cy="863600"/>
          </a:xfrm>
          <a:gradFill>
            <a:gsLst>
              <a:gs pos="0">
                <a:srgbClr val="FE4444"/>
              </a:gs>
              <a:gs pos="100000">
                <a:srgbClr val="832B2B"/>
              </a:gs>
            </a:gsLst>
            <a:lin ang="5400000" scaled="0"/>
          </a:gradFill>
        </p:spPr>
        <p:txBody>
          <a:bodyPr/>
          <a:p>
            <a:r>
              <a:rPr lang="en-US" altLang="zh-CN" sz="3200" b="1">
                <a:solidFill>
                  <a:srgbClr val="FFC000"/>
                </a:solidFill>
                <a:uFillTx/>
              </a:rPr>
              <a:t>2.</a:t>
            </a:r>
            <a:r>
              <a:rPr lang="zh-CN" altLang="zh-CN" sz="3200" b="1">
                <a:solidFill>
                  <a:srgbClr val="FFC000"/>
                </a:solidFill>
                <a:uFillTx/>
              </a:rPr>
              <a:t>标题</a:t>
            </a:r>
            <a:endParaRPr lang="zh-CN" altLang="zh-CN" sz="3200" b="1">
              <a:solidFill>
                <a:srgbClr val="FFC000"/>
              </a:solidFill>
              <a:uFillTx/>
            </a:endParaRPr>
          </a:p>
        </p:txBody>
      </p:sp>
      <p:sp>
        <p:nvSpPr>
          <p:cNvPr id="164871" name="文本框 164870"/>
          <p:cNvSpPr txBox="1"/>
          <p:nvPr/>
        </p:nvSpPr>
        <p:spPr>
          <a:xfrm>
            <a:off x="124460" y="1572895"/>
            <a:ext cx="11916410" cy="4785360"/>
          </a:xfrm>
          <a:prstGeom prst="rect">
            <a:avLst/>
          </a:prstGeom>
          <a:pattFill prst="pct20">
            <a:fgClr>
              <a:schemeClr val="accent1"/>
            </a:fgClr>
            <a:bgClr>
              <a:schemeClr val="bg1"/>
            </a:bgClr>
          </a:pattFill>
          <a:ln w="9525">
            <a:noFill/>
          </a:ln>
        </p:spPr>
        <p:txBody>
          <a:bodyPr wrap="square">
            <a:spAutoFit/>
          </a:bodyPr>
          <a:p>
            <a:pPr lvl="0" fontAlgn="auto">
              <a:lnSpc>
                <a:spcPct val="150000"/>
              </a:lnSpc>
              <a:spcBef>
                <a:spcPts val="2400"/>
              </a:spcBef>
              <a:spcAft>
                <a:spcPts val="0"/>
              </a:spcAft>
              <a:buClr>
                <a:srgbClr val="000000"/>
              </a:buClr>
            </a:pPr>
            <a:r>
              <a:rPr lang="zh-CN" altLang="en-US" sz="2800" b="1" dirty="0">
                <a:solidFill>
                  <a:srgbClr val="FD241F"/>
                </a:solidFill>
                <a:latin typeface="Times New Roman" panose="02020603050405020304" charset="0"/>
                <a:ea typeface="宋体" panose="02010600030101010101" pitchFamily="2" charset="-122"/>
              </a:rPr>
              <a:t>       </a:t>
            </a:r>
            <a:r>
              <a:rPr lang="zh-CN" altLang="en-US" sz="2800" b="1" dirty="0">
                <a:solidFill>
                  <a:srgbClr val="FD241F"/>
                </a:solidFill>
                <a:latin typeface="微软雅黑" panose="020B0503020204020204" charset="-122"/>
                <a:ea typeface="微软雅黑" panose="020B0503020204020204" charset="-122"/>
              </a:rPr>
              <a:t>  </a:t>
            </a:r>
            <a:r>
              <a:rPr lang="zh-CN" altLang="en-US" sz="3200" b="1" dirty="0">
                <a:solidFill>
                  <a:srgbClr val="FD241F"/>
                </a:solidFill>
                <a:latin typeface="微软雅黑" panose="020B0503020204020204" charset="-122"/>
                <a:ea typeface="微软雅黑" panose="020B0503020204020204" charset="-122"/>
              </a:rPr>
              <a:t>标题是一篇论文的缩影与提示。</a:t>
            </a:r>
            <a:r>
              <a:rPr lang="zh-CN" altLang="en-US" sz="3200" b="1" dirty="0">
                <a:solidFill>
                  <a:srgbClr val="2D23FD"/>
                </a:solidFill>
                <a:latin typeface="微软雅黑" panose="020B0503020204020204" charset="-122"/>
                <a:ea typeface="微软雅黑" panose="020B0503020204020204" charset="-122"/>
              </a:rPr>
              <a:t>  </a:t>
            </a:r>
            <a:endParaRPr lang="zh-CN" altLang="en-US" sz="3200" b="1" dirty="0">
              <a:solidFill>
                <a:srgbClr val="2D23FD"/>
              </a:solidFill>
              <a:latin typeface="微软雅黑" panose="020B0503020204020204" charset="-122"/>
              <a:ea typeface="微软雅黑" panose="020B0503020204020204" charset="-122"/>
            </a:endParaRPr>
          </a:p>
          <a:p>
            <a:pPr lvl="0" fontAlgn="auto">
              <a:lnSpc>
                <a:spcPct val="150000"/>
              </a:lnSpc>
              <a:spcBef>
                <a:spcPts val="2400"/>
              </a:spcBef>
              <a:spcAft>
                <a:spcPts val="0"/>
              </a:spcAft>
              <a:buClr>
                <a:srgbClr val="000000"/>
              </a:buClr>
            </a:pPr>
            <a:r>
              <a:rPr lang="zh-CN" altLang="en-US" sz="3200" b="1" dirty="0">
                <a:solidFill>
                  <a:srgbClr val="2D23FD"/>
                </a:solidFill>
                <a:latin typeface="微软雅黑" panose="020B0503020204020204" charset="-122"/>
                <a:ea typeface="微软雅黑" panose="020B0503020204020204" charset="-122"/>
              </a:rPr>
              <a:t>       通常流览论文，以标题作为主要的判断来</a:t>
            </a:r>
            <a:r>
              <a:rPr lang="zh-CN" altLang="en-US" sz="3200" b="1" dirty="0">
                <a:solidFill>
                  <a:srgbClr val="FF0000"/>
                </a:solidFill>
                <a:latin typeface="微软雅黑" panose="020B0503020204020204" charset="-122"/>
                <a:ea typeface="微软雅黑" panose="020B0503020204020204" charset="-122"/>
              </a:rPr>
              <a:t>决定是否</a:t>
            </a:r>
            <a:r>
              <a:rPr lang="zh-CN" altLang="en-US" sz="3200" b="1" dirty="0">
                <a:solidFill>
                  <a:srgbClr val="2D23FD"/>
                </a:solidFill>
                <a:latin typeface="微软雅黑" panose="020B0503020204020204" charset="-122"/>
                <a:ea typeface="微软雅黑" panose="020B0503020204020204" charset="-122"/>
              </a:rPr>
              <a:t>有进一步</a:t>
            </a:r>
            <a:r>
              <a:rPr lang="zh-CN" altLang="en-US" sz="3200" b="1" dirty="0">
                <a:solidFill>
                  <a:srgbClr val="FF0000"/>
                </a:solidFill>
                <a:latin typeface="微软雅黑" panose="020B0503020204020204" charset="-122"/>
                <a:ea typeface="微软雅黑" panose="020B0503020204020204" charset="-122"/>
              </a:rPr>
              <a:t>阅读</a:t>
            </a:r>
            <a:r>
              <a:rPr lang="zh-CN" altLang="en-US" sz="3200" b="1" dirty="0">
                <a:solidFill>
                  <a:srgbClr val="2D23FD"/>
                </a:solidFill>
                <a:latin typeface="微软雅黑" panose="020B0503020204020204" charset="-122"/>
                <a:ea typeface="微软雅黑" panose="020B0503020204020204" charset="-122"/>
              </a:rPr>
              <a:t>的必要。 因此，好的标题，能使读者透过标题而窥视论文的全貌，从而引人入胜地</a:t>
            </a:r>
            <a:r>
              <a:rPr lang="zh-CN" altLang="en-US" sz="3200" b="1" dirty="0">
                <a:solidFill>
                  <a:srgbClr val="FF0000"/>
                </a:solidFill>
                <a:latin typeface="微软雅黑" panose="020B0503020204020204" charset="-122"/>
                <a:ea typeface="微软雅黑" panose="020B0503020204020204" charset="-122"/>
              </a:rPr>
              <a:t>激发读者</a:t>
            </a:r>
            <a:r>
              <a:rPr lang="zh-CN" altLang="en-US" sz="3200" b="1" dirty="0">
                <a:solidFill>
                  <a:srgbClr val="2D23FD"/>
                </a:solidFill>
                <a:latin typeface="微软雅黑" panose="020B0503020204020204" charset="-122"/>
                <a:ea typeface="微软雅黑" panose="020B0503020204020204" charset="-122"/>
              </a:rPr>
              <a:t>的注意和</a:t>
            </a:r>
            <a:r>
              <a:rPr lang="zh-CN" altLang="en-US" sz="3200" b="1" dirty="0">
                <a:solidFill>
                  <a:srgbClr val="FF0000"/>
                </a:solidFill>
                <a:latin typeface="微软雅黑" panose="020B0503020204020204" charset="-122"/>
                <a:ea typeface="微软雅黑" panose="020B0503020204020204" charset="-122"/>
              </a:rPr>
              <a:t>兴趣</a:t>
            </a:r>
            <a:r>
              <a:rPr lang="zh-CN" altLang="en-US" sz="3200" b="1" dirty="0">
                <a:solidFill>
                  <a:srgbClr val="2D23FD"/>
                </a:solidFill>
                <a:latin typeface="微软雅黑" panose="020B0503020204020204" charset="-122"/>
                <a:ea typeface="微软雅黑" panose="020B0503020204020204" charset="-122"/>
              </a:rPr>
              <a:t>，使得在看了标题后便</a:t>
            </a:r>
            <a:r>
              <a:rPr lang="zh-CN" altLang="en-US" sz="3200" b="1" dirty="0">
                <a:solidFill>
                  <a:srgbClr val="FF0000"/>
                </a:solidFill>
                <a:latin typeface="微软雅黑" panose="020B0503020204020204" charset="-122"/>
                <a:ea typeface="微软雅黑" panose="020B0503020204020204" charset="-122"/>
              </a:rPr>
              <a:t>欲罢不能</a:t>
            </a:r>
            <a:r>
              <a:rPr lang="zh-CN" altLang="en-US" sz="3200" b="1" dirty="0">
                <a:solidFill>
                  <a:srgbClr val="2D23FD"/>
                </a:solidFill>
                <a:latin typeface="微软雅黑" panose="020B0503020204020204" charset="-122"/>
                <a:ea typeface="微软雅黑" panose="020B0503020204020204" charset="-122"/>
              </a:rPr>
              <a:t>，进而阅读全文，</a:t>
            </a:r>
            <a:r>
              <a:rPr lang="zh-CN" altLang="en-US" sz="3200" b="1" dirty="0">
                <a:solidFill>
                  <a:srgbClr val="2D23FD"/>
                </a:solidFill>
                <a:latin typeface="微软雅黑" panose="020B0503020204020204" charset="-122"/>
                <a:ea typeface="微软雅黑" panose="020B0503020204020204" charset="-122"/>
                <a:sym typeface="+mn-ea"/>
              </a:rPr>
              <a:t>不提示研究的结论，以增加读者对论述内容、结果的思考及</a:t>
            </a:r>
            <a:r>
              <a:rPr lang="zh-CN" altLang="en-US" sz="3200" b="1" dirty="0">
                <a:solidFill>
                  <a:srgbClr val="FF0000"/>
                </a:solidFill>
                <a:latin typeface="微软雅黑" panose="020B0503020204020204" charset="-122"/>
                <a:ea typeface="微软雅黑" panose="020B0503020204020204" charset="-122"/>
                <a:sym typeface="+mn-ea"/>
              </a:rPr>
              <a:t>悬念</a:t>
            </a:r>
            <a:r>
              <a:rPr lang="zh-CN" altLang="en-US" sz="3200" b="1" dirty="0">
                <a:solidFill>
                  <a:srgbClr val="2D23FD"/>
                </a:solidFill>
                <a:latin typeface="微软雅黑" panose="020B0503020204020204" charset="-122"/>
                <a:ea typeface="微软雅黑" panose="020B0503020204020204" charset="-122"/>
                <a:sym typeface="+mn-ea"/>
              </a:rPr>
              <a:t>。</a:t>
            </a:r>
            <a:endParaRPr lang="zh-CN" altLang="en-US" sz="3200" b="1" dirty="0">
              <a:solidFill>
                <a:srgbClr val="2D23FD"/>
              </a:solidFill>
              <a:latin typeface="微软雅黑" panose="020B0503020204020204" charset="-122"/>
              <a:ea typeface="微软雅黑" panose="020B0503020204020204" charset="-122"/>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05410" y="615950"/>
            <a:ext cx="4813300" cy="613410"/>
          </a:xfrm>
          <a:prstGeom prst="rect">
            <a:avLst/>
          </a:prstGeom>
          <a:pattFill prst="pct20">
            <a:fgClr>
              <a:schemeClr val="accent1"/>
            </a:fgClr>
            <a:bgClr>
              <a:schemeClr val="bg1"/>
            </a:bgClr>
          </a:pattFill>
        </p:spPr>
        <p:txBody>
          <a:bodyPr wrap="square" rtlCol="0" anchor="t">
            <a:spAutoFit/>
          </a:bodyPr>
          <a:p>
            <a:r>
              <a:rPr lang="en-US" altLang="zh-CN" sz="3200" b="1" dirty="0">
                <a:solidFill>
                  <a:srgbClr val="FD241F"/>
                </a:solidFill>
                <a:latin typeface="微软雅黑" panose="020B0503020204020204" charset="-122"/>
                <a:ea typeface="微软雅黑" panose="020B0503020204020204" charset="-122"/>
                <a:sym typeface="+mn-ea"/>
              </a:rPr>
              <a:t>2.1 </a:t>
            </a:r>
            <a:r>
              <a:rPr lang="zh-CN" altLang="en-US" sz="3200" b="1" dirty="0">
                <a:solidFill>
                  <a:srgbClr val="FD241F"/>
                </a:solidFill>
                <a:latin typeface="微软雅黑" panose="020B0503020204020204" charset="-122"/>
                <a:ea typeface="微软雅黑" panose="020B0503020204020204" charset="-122"/>
                <a:sym typeface="+mn-ea"/>
              </a:rPr>
              <a:t>文要切题，题要独创</a:t>
            </a:r>
            <a:endParaRPr lang="zh-CN" altLang="en-US" sz="3200">
              <a:latin typeface="微软雅黑" panose="020B0503020204020204" charset="-122"/>
              <a:ea typeface="微软雅黑" panose="020B0503020204020204" charset="-122"/>
            </a:endParaRPr>
          </a:p>
        </p:txBody>
      </p:sp>
      <p:sp>
        <p:nvSpPr>
          <p:cNvPr id="166917" name="文本框 166916"/>
          <p:cNvSpPr txBox="1"/>
          <p:nvPr/>
        </p:nvSpPr>
        <p:spPr>
          <a:xfrm>
            <a:off x="104775" y="2094865"/>
            <a:ext cx="11962765" cy="4023360"/>
          </a:xfrm>
          <a:prstGeom prst="rect">
            <a:avLst/>
          </a:prstGeom>
          <a:pattFill prst="pct20">
            <a:fgClr>
              <a:schemeClr val="accent1"/>
            </a:fgClr>
            <a:bgClr>
              <a:schemeClr val="bg1"/>
            </a:bgClr>
          </a:pattFill>
          <a:ln w="9525">
            <a:noFill/>
          </a:ln>
        </p:spPr>
        <p:txBody>
          <a:bodyPr wrap="square">
            <a:spAutoFit/>
          </a:bodyPr>
          <a:p>
            <a:pPr lvl="0" fontAlgn="auto">
              <a:lnSpc>
                <a:spcPts val="4760"/>
              </a:lnSpc>
              <a:spcBef>
                <a:spcPts val="2400"/>
              </a:spcBef>
              <a:buClr>
                <a:srgbClr val="000000"/>
              </a:buClr>
            </a:pPr>
            <a:r>
              <a:rPr lang="zh-CN" altLang="en-US" sz="2800" b="1" dirty="0">
                <a:solidFill>
                  <a:srgbClr val="2D23FD"/>
                </a:solidFill>
                <a:latin typeface="Times New Roman" panose="02020603050405020304" charset="0"/>
                <a:ea typeface="宋体" panose="02010600030101010101" pitchFamily="2" charset="-122"/>
              </a:rPr>
              <a:t>          </a:t>
            </a:r>
            <a:r>
              <a:rPr lang="zh-CN" altLang="en-US" sz="3200" b="1" dirty="0">
                <a:solidFill>
                  <a:srgbClr val="2D23FD"/>
                </a:solidFill>
                <a:latin typeface="微软雅黑" panose="020B0503020204020204" charset="-122"/>
                <a:ea typeface="微软雅黑" panose="020B0503020204020204" charset="-122"/>
              </a:rPr>
              <a:t>标题是作者给论文取的名字，是作者表达论文的特定</a:t>
            </a:r>
            <a:r>
              <a:rPr lang="zh-CN" altLang="en-US" sz="3200" b="1" dirty="0">
                <a:solidFill>
                  <a:srgbClr val="FF0000"/>
                </a:solidFill>
                <a:latin typeface="微软雅黑" panose="020B0503020204020204" charset="-122"/>
                <a:ea typeface="微软雅黑" panose="020B0503020204020204" charset="-122"/>
              </a:rPr>
              <a:t>内容</a:t>
            </a:r>
            <a:r>
              <a:rPr lang="zh-CN" altLang="en-US" sz="3200" b="1" dirty="0">
                <a:solidFill>
                  <a:srgbClr val="2D23FD"/>
                </a:solidFill>
                <a:latin typeface="微软雅黑" panose="020B0503020204020204" charset="-122"/>
                <a:ea typeface="微软雅黑" panose="020B0503020204020204" charset="-122"/>
              </a:rPr>
              <a:t>、反映研究</a:t>
            </a:r>
            <a:r>
              <a:rPr lang="zh-CN" altLang="en-US" sz="3200" b="1" dirty="0">
                <a:solidFill>
                  <a:srgbClr val="0F16A1"/>
                </a:solidFill>
                <a:latin typeface="微软雅黑" panose="020B0503020204020204" charset="-122"/>
                <a:ea typeface="微软雅黑" panose="020B0503020204020204" charset="-122"/>
              </a:rPr>
              <a:t>范围和深度的最鲜明、最精炼的</a:t>
            </a:r>
            <a:r>
              <a:rPr lang="zh-CN" altLang="en-US" sz="3200" b="1" dirty="0">
                <a:solidFill>
                  <a:srgbClr val="FA2906"/>
                </a:solidFill>
                <a:latin typeface="微软雅黑" panose="020B0503020204020204" charset="-122"/>
                <a:ea typeface="微软雅黑" panose="020B0503020204020204" charset="-122"/>
              </a:rPr>
              <a:t>概括</a:t>
            </a:r>
            <a:r>
              <a:rPr lang="zh-CN" altLang="en-US" sz="3200" b="1" dirty="0">
                <a:solidFill>
                  <a:srgbClr val="2D23FD"/>
                </a:solidFill>
                <a:latin typeface="微软雅黑" panose="020B0503020204020204" charset="-122"/>
                <a:ea typeface="微软雅黑" panose="020B0503020204020204" charset="-122"/>
              </a:rPr>
              <a:t>，也是</a:t>
            </a:r>
            <a:r>
              <a:rPr lang="zh-CN" altLang="en-US" sz="3200" b="1" dirty="0">
                <a:solidFill>
                  <a:srgbClr val="0F16A1"/>
                </a:solidFill>
                <a:latin typeface="微软雅黑" panose="020B0503020204020204" charset="-122"/>
                <a:ea typeface="微软雅黑" panose="020B0503020204020204" charset="-122"/>
              </a:rPr>
              <a:t>最恰当、最简明的</a:t>
            </a:r>
            <a:r>
              <a:rPr lang="zh-CN" altLang="en-US" sz="3200" b="1" dirty="0">
                <a:solidFill>
                  <a:srgbClr val="FF0000"/>
                </a:solidFill>
                <a:latin typeface="微软雅黑" panose="020B0503020204020204" charset="-122"/>
                <a:ea typeface="微软雅黑" panose="020B0503020204020204" charset="-122"/>
              </a:rPr>
              <a:t>逻辑组合。</a:t>
            </a:r>
            <a:endParaRPr lang="zh-CN" altLang="en-US" sz="3200" b="1" dirty="0">
              <a:solidFill>
                <a:srgbClr val="FF0000"/>
              </a:solidFill>
              <a:latin typeface="微软雅黑" panose="020B0503020204020204" charset="-122"/>
              <a:ea typeface="微软雅黑" panose="020B0503020204020204" charset="-122"/>
            </a:endParaRPr>
          </a:p>
          <a:p>
            <a:pPr lvl="0" fontAlgn="auto">
              <a:lnSpc>
                <a:spcPts val="4760"/>
              </a:lnSpc>
              <a:spcBef>
                <a:spcPts val="2400"/>
              </a:spcBef>
              <a:buClr>
                <a:srgbClr val="000000"/>
              </a:buClr>
            </a:pPr>
            <a:r>
              <a:rPr lang="zh-CN" altLang="en-US" sz="3200" b="1" dirty="0">
                <a:solidFill>
                  <a:srgbClr val="2D23FD"/>
                </a:solidFill>
                <a:latin typeface="微软雅黑" panose="020B0503020204020204" charset="-122"/>
                <a:ea typeface="微软雅黑" panose="020B0503020204020204" charset="-122"/>
              </a:rPr>
              <a:t>       标题要能直接体现论文的主旨，必须与内容相吻合， 以</a:t>
            </a:r>
            <a:r>
              <a:rPr lang="zh-CN" altLang="en-US" sz="3200" b="1" dirty="0">
                <a:solidFill>
                  <a:srgbClr val="FF0000"/>
                </a:solidFill>
                <a:latin typeface="微软雅黑" panose="020B0503020204020204" charset="-122"/>
                <a:ea typeface="微软雅黑" panose="020B0503020204020204" charset="-122"/>
              </a:rPr>
              <a:t>引起</a:t>
            </a:r>
            <a:r>
              <a:rPr lang="zh-CN" altLang="en-US" sz="3200" b="1" dirty="0">
                <a:solidFill>
                  <a:srgbClr val="0F16A1"/>
                </a:solidFill>
                <a:latin typeface="微软雅黑" panose="020B0503020204020204" charset="-122"/>
                <a:ea typeface="微软雅黑" panose="020B0503020204020204" charset="-122"/>
              </a:rPr>
              <a:t>读者阅读这篇论文的</a:t>
            </a:r>
            <a:r>
              <a:rPr lang="zh-CN" altLang="en-US" sz="3200" b="1" dirty="0">
                <a:solidFill>
                  <a:srgbClr val="FF0000"/>
                </a:solidFill>
                <a:latin typeface="微软雅黑" panose="020B0503020204020204" charset="-122"/>
                <a:ea typeface="微软雅黑" panose="020B0503020204020204" charset="-122"/>
              </a:rPr>
              <a:t>兴趣</a:t>
            </a:r>
            <a:r>
              <a:rPr lang="zh-CN" altLang="en-US" sz="3200" b="1" dirty="0">
                <a:solidFill>
                  <a:srgbClr val="0F16A1"/>
                </a:solidFill>
                <a:latin typeface="微软雅黑" panose="020B0503020204020204" charset="-122"/>
                <a:ea typeface="微软雅黑" panose="020B0503020204020204" charset="-122"/>
              </a:rPr>
              <a:t>，</a:t>
            </a:r>
            <a:r>
              <a:rPr lang="zh-CN" altLang="en-US" sz="3200" b="1" dirty="0">
                <a:solidFill>
                  <a:srgbClr val="FF0000"/>
                </a:solidFill>
                <a:latin typeface="微软雅黑" panose="020B0503020204020204" charset="-122"/>
                <a:ea typeface="微软雅黑" panose="020B0503020204020204" charset="-122"/>
              </a:rPr>
              <a:t>留下</a:t>
            </a:r>
            <a:r>
              <a:rPr lang="zh-CN" altLang="en-US" sz="3200" b="1" dirty="0">
                <a:solidFill>
                  <a:srgbClr val="0F16A1"/>
                </a:solidFill>
                <a:latin typeface="微软雅黑" panose="020B0503020204020204" charset="-122"/>
                <a:ea typeface="微软雅黑" panose="020B0503020204020204" charset="-122"/>
              </a:rPr>
              <a:t>深刻的</a:t>
            </a:r>
            <a:r>
              <a:rPr lang="zh-CN" altLang="en-US" sz="3200" b="1" dirty="0">
                <a:solidFill>
                  <a:srgbClr val="FF0000"/>
                </a:solidFill>
                <a:latin typeface="微软雅黑" panose="020B0503020204020204" charset="-122"/>
                <a:ea typeface="微软雅黑" panose="020B0503020204020204" charset="-122"/>
              </a:rPr>
              <a:t>印象</a:t>
            </a:r>
            <a:r>
              <a:rPr lang="zh-CN" altLang="en-US" sz="3200" b="1" dirty="0">
                <a:solidFill>
                  <a:srgbClr val="0F16A1"/>
                </a:solidFill>
                <a:latin typeface="微软雅黑" panose="020B0503020204020204" charset="-122"/>
                <a:ea typeface="微软雅黑" panose="020B0503020204020204" charset="-122"/>
              </a:rPr>
              <a:t>。</a:t>
            </a:r>
            <a:r>
              <a:rPr lang="zh-CN" altLang="en-US" sz="3200" b="1" dirty="0">
                <a:solidFill>
                  <a:srgbClr val="FF0000"/>
                </a:solidFill>
                <a:latin typeface="微软雅黑" panose="020B0503020204020204" charset="-122"/>
                <a:ea typeface="微软雅黑" panose="020B0503020204020204" charset="-122"/>
              </a:rPr>
              <a:t>避免</a:t>
            </a:r>
            <a:r>
              <a:rPr lang="zh-CN" altLang="en-US" sz="3200" b="1" dirty="0">
                <a:solidFill>
                  <a:srgbClr val="2D23FD"/>
                </a:solidFill>
                <a:latin typeface="微软雅黑" panose="020B0503020204020204" charset="-122"/>
                <a:ea typeface="微软雅黑" panose="020B0503020204020204" charset="-122"/>
              </a:rPr>
              <a:t>笼统、空泛、模棱两可、夸张、华而不实以及与</a:t>
            </a:r>
            <a:r>
              <a:rPr lang="zh-CN" altLang="en-US" sz="3200" b="1" dirty="0">
                <a:solidFill>
                  <a:srgbClr val="FA2906"/>
                </a:solidFill>
                <a:latin typeface="微软雅黑" panose="020B0503020204020204" charset="-122"/>
                <a:ea typeface="微软雅黑" panose="020B0503020204020204" charset="-122"/>
              </a:rPr>
              <a:t>同类</a:t>
            </a:r>
            <a:r>
              <a:rPr lang="zh-CN" altLang="en-US" sz="3200" b="1" dirty="0">
                <a:solidFill>
                  <a:srgbClr val="0F16A1"/>
                </a:solidFill>
                <a:latin typeface="微软雅黑" panose="020B0503020204020204" charset="-122"/>
                <a:ea typeface="微软雅黑" panose="020B0503020204020204" charset="-122"/>
              </a:rPr>
              <a:t>论文</a:t>
            </a:r>
            <a:r>
              <a:rPr lang="zh-CN" altLang="en-US" sz="3200" b="1" dirty="0">
                <a:solidFill>
                  <a:srgbClr val="2D23FD"/>
                </a:solidFill>
                <a:latin typeface="微软雅黑" panose="020B0503020204020204" charset="-122"/>
                <a:ea typeface="微软雅黑" panose="020B0503020204020204" charset="-122"/>
              </a:rPr>
              <a:t>相</a:t>
            </a:r>
            <a:r>
              <a:rPr lang="zh-CN" altLang="en-US" sz="3200" b="1" dirty="0">
                <a:solidFill>
                  <a:srgbClr val="FF0000"/>
                </a:solidFill>
                <a:latin typeface="微软雅黑" panose="020B0503020204020204" charset="-122"/>
                <a:ea typeface="微软雅黑" panose="020B0503020204020204" charset="-122"/>
              </a:rPr>
              <a:t>雷同</a:t>
            </a:r>
            <a:r>
              <a:rPr lang="zh-CN" altLang="en-US" sz="3200" b="1" dirty="0">
                <a:solidFill>
                  <a:srgbClr val="2D23FD"/>
                </a:solidFill>
                <a:latin typeface="微软雅黑" panose="020B0503020204020204" charset="-122"/>
                <a:ea typeface="微软雅黑" panose="020B0503020204020204" charset="-122"/>
              </a:rPr>
              <a:t>的字眼。</a:t>
            </a:r>
            <a:endParaRPr lang="zh-CN" altLang="en-US" sz="3200" b="1" dirty="0">
              <a:solidFill>
                <a:srgbClr val="2D23FD"/>
              </a:solidFill>
              <a:latin typeface="微软雅黑" panose="020B0503020204020204" charset="-122"/>
              <a:ea typeface="微软雅黑" panose="020B0503020204020204" charset="-122"/>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8963" name="文本框 168962"/>
          <p:cNvSpPr txBox="1"/>
          <p:nvPr/>
        </p:nvSpPr>
        <p:spPr>
          <a:xfrm>
            <a:off x="128905" y="538480"/>
            <a:ext cx="5065395" cy="613410"/>
          </a:xfrm>
          <a:prstGeom prst="rect">
            <a:avLst/>
          </a:prstGeom>
          <a:pattFill prst="pct20">
            <a:fgClr>
              <a:schemeClr val="accent1"/>
            </a:fgClr>
            <a:bgClr>
              <a:schemeClr val="bg1"/>
            </a:bgClr>
          </a:pattFill>
          <a:ln w="9525">
            <a:noFill/>
          </a:ln>
        </p:spPr>
        <p:txBody>
          <a:bodyPr wrap="square">
            <a:spAutoFit/>
          </a:bodyPr>
          <a:p>
            <a:pPr lvl="0" eaLnBrk="1" hangingPunct="1">
              <a:spcBef>
                <a:spcPct val="50000"/>
              </a:spcBef>
              <a:buClr>
                <a:srgbClr val="000000"/>
              </a:buClr>
            </a:pPr>
            <a:r>
              <a:rPr lang="en-US" altLang="zh-CN" sz="3200" b="1" dirty="0">
                <a:solidFill>
                  <a:srgbClr val="FD241F"/>
                </a:solidFill>
                <a:latin typeface="微软雅黑" panose="020B0503020204020204" charset="-122"/>
                <a:ea typeface="微软雅黑" panose="020B0503020204020204" charset="-122"/>
              </a:rPr>
              <a:t>2.2 </a:t>
            </a:r>
            <a:r>
              <a:rPr lang="zh-CN" altLang="en-US" sz="3200" b="1" dirty="0">
                <a:solidFill>
                  <a:srgbClr val="FD241F"/>
                </a:solidFill>
                <a:latin typeface="微软雅黑" panose="020B0503020204020204" charset="-122"/>
                <a:ea typeface="微软雅黑" panose="020B0503020204020204" charset="-122"/>
              </a:rPr>
              <a:t>文字精炼，涵义确切</a:t>
            </a:r>
            <a:endParaRPr lang="zh-CN" altLang="en-US" sz="3200" b="1" dirty="0">
              <a:solidFill>
                <a:srgbClr val="FD241F"/>
              </a:solidFill>
              <a:latin typeface="微软雅黑" panose="020B0503020204020204" charset="-122"/>
              <a:ea typeface="微软雅黑" panose="020B0503020204020204" charset="-122"/>
            </a:endParaRPr>
          </a:p>
        </p:txBody>
      </p:sp>
      <p:sp>
        <p:nvSpPr>
          <p:cNvPr id="2" name="灯片编号占位符 1"/>
          <p:cNvSpPr/>
          <p:nvPr>
            <p:ph type="sldNum" sz="quarter" idx="12"/>
          </p:nvPr>
        </p:nvSpPr>
        <p:spPr>
          <a:xfrm>
            <a:off x="9061450" y="6629400"/>
            <a:ext cx="1987550" cy="228600"/>
          </a:xfrm>
        </p:spPr>
        <p:txBody>
          <a:bodyPr/>
          <a:p>
            <a:pPr lvl="0" algn="r"/>
            <a:fld id="{9A0DB2DC-4C9A-4742-B13C-FB6460FD3503}" type="slidenum">
              <a:rPr lang="fi-FI" altLang="zh-CN" sz="800" dirty="0"/>
            </a:fld>
            <a:endParaRPr lang="fi-FI" altLang="zh-CN" sz="800" dirty="0"/>
          </a:p>
        </p:txBody>
      </p:sp>
      <p:sp>
        <p:nvSpPr>
          <p:cNvPr id="168964" name="文本框 168963"/>
          <p:cNvSpPr txBox="1"/>
          <p:nvPr/>
        </p:nvSpPr>
        <p:spPr>
          <a:xfrm>
            <a:off x="412750" y="1910080"/>
            <a:ext cx="11365865" cy="4175760"/>
          </a:xfrm>
          <a:prstGeom prst="rect">
            <a:avLst/>
          </a:prstGeom>
          <a:pattFill prst="pct20">
            <a:fgClr>
              <a:schemeClr val="accent1"/>
            </a:fgClr>
            <a:bgClr>
              <a:schemeClr val="bg1"/>
            </a:bgClr>
          </a:pattFill>
          <a:ln w="9525">
            <a:noFill/>
          </a:ln>
        </p:spPr>
        <p:txBody>
          <a:bodyPr wrap="square">
            <a:spAutoFit/>
          </a:bodyPr>
          <a:p>
            <a:pPr lvl="0" fontAlgn="auto">
              <a:lnSpc>
                <a:spcPts val="4960"/>
              </a:lnSpc>
              <a:spcBef>
                <a:spcPts val="2400"/>
              </a:spcBef>
              <a:buClr>
                <a:srgbClr val="000000"/>
              </a:buClr>
            </a:pPr>
            <a:r>
              <a:rPr lang="zh-CN" altLang="en-US" sz="2400" b="1" dirty="0">
                <a:solidFill>
                  <a:srgbClr val="2D23FD"/>
                </a:solidFill>
                <a:latin typeface="Times New Roman" panose="02020603050405020304" charset="0"/>
                <a:ea typeface="宋体" panose="02010600030101010101" pitchFamily="2" charset="-122"/>
              </a:rPr>
              <a:t>        </a:t>
            </a:r>
            <a:r>
              <a:rPr lang="zh-CN" altLang="en-US" sz="2800" b="1" dirty="0">
                <a:solidFill>
                  <a:srgbClr val="2D23FD"/>
                </a:solidFill>
                <a:latin typeface="Times New Roman" panose="02020603050405020304" charset="0"/>
                <a:ea typeface="宋体" panose="02010600030101010101" pitchFamily="2" charset="-122"/>
              </a:rPr>
              <a:t> </a:t>
            </a:r>
            <a:r>
              <a:rPr lang="zh-CN" altLang="en-US" sz="2800" b="1" dirty="0">
                <a:solidFill>
                  <a:srgbClr val="2D23FD"/>
                </a:solidFill>
                <a:latin typeface="微软雅黑" panose="020B0503020204020204" charset="-122"/>
                <a:ea typeface="微软雅黑" panose="020B0503020204020204" charset="-122"/>
              </a:rPr>
              <a:t>论文的标题，要文字精炼，涵义确切。要能把全文的内容、研究的主要目的或所研究的某些因素之间的关系，用含义确切、实事求是的文字，恰当而生动地表达出来。措辞既不可太贫乏，又不可太琐碎，</a:t>
            </a:r>
            <a:r>
              <a:rPr lang="zh-CN" altLang="en-US" sz="2800" b="1" dirty="0">
                <a:solidFill>
                  <a:srgbClr val="FD241F"/>
                </a:solidFill>
                <a:latin typeface="微软雅黑" panose="020B0503020204020204" charset="-122"/>
                <a:ea typeface="微软雅黑" panose="020B0503020204020204" charset="-122"/>
              </a:rPr>
              <a:t>必须容易引起读者的注意或重视，但又不可夸张或引起读者误解</a:t>
            </a:r>
            <a:r>
              <a:rPr lang="zh-CN" altLang="en-US" sz="2800" b="1" dirty="0">
                <a:solidFill>
                  <a:srgbClr val="2D23FD"/>
                </a:solidFill>
                <a:latin typeface="微软雅黑" panose="020B0503020204020204" charset="-122"/>
                <a:ea typeface="微软雅黑" panose="020B0503020204020204" charset="-122"/>
              </a:rPr>
              <a:t>。</a:t>
            </a:r>
            <a:endParaRPr lang="zh-CN" altLang="en-US" sz="2800" b="1" dirty="0">
              <a:solidFill>
                <a:srgbClr val="2D23FD"/>
              </a:solidFill>
              <a:latin typeface="微软雅黑" panose="020B0503020204020204" charset="-122"/>
              <a:ea typeface="微软雅黑" panose="020B0503020204020204" charset="-122"/>
            </a:endParaRPr>
          </a:p>
          <a:p>
            <a:pPr lvl="0" fontAlgn="auto">
              <a:lnSpc>
                <a:spcPts val="4960"/>
              </a:lnSpc>
              <a:spcBef>
                <a:spcPts val="2400"/>
              </a:spcBef>
              <a:buClr>
                <a:srgbClr val="000000"/>
              </a:buClr>
            </a:pPr>
            <a:r>
              <a:rPr lang="zh-CN" altLang="en-US" sz="2800" b="1" dirty="0">
                <a:solidFill>
                  <a:srgbClr val="2D23FD"/>
                </a:solidFill>
                <a:latin typeface="微软雅黑" panose="020B0503020204020204" charset="-122"/>
                <a:ea typeface="微软雅黑" panose="020B0503020204020204" charset="-122"/>
              </a:rPr>
              <a:t>       论文标题要反复</a:t>
            </a:r>
            <a:r>
              <a:rPr lang="zh-CN" altLang="en-US" sz="2800" b="1" dirty="0">
                <a:solidFill>
                  <a:srgbClr val="FD241F"/>
                </a:solidFill>
                <a:latin typeface="微软雅黑" panose="020B0503020204020204" charset="-122"/>
                <a:ea typeface="微软雅黑" panose="020B0503020204020204" charset="-122"/>
              </a:rPr>
              <a:t>推敲</a:t>
            </a:r>
            <a:r>
              <a:rPr lang="zh-CN" altLang="en-US" sz="2800" b="1" dirty="0">
                <a:solidFill>
                  <a:srgbClr val="2D23FD"/>
                </a:solidFill>
                <a:latin typeface="微软雅黑" panose="020B0503020204020204" charset="-122"/>
                <a:ea typeface="微软雅黑" panose="020B0503020204020204" charset="-122"/>
              </a:rPr>
              <a:t>后才能确定下来，做到多一字无必要，少一字嫌不足，画龙点睛，恰到好处。</a:t>
            </a:r>
            <a:endParaRPr lang="zh-CN" altLang="en-US" sz="2800" b="1" dirty="0">
              <a:solidFill>
                <a:srgbClr val="2D23FD"/>
              </a:solidFill>
              <a:latin typeface="微软雅黑" panose="020B0503020204020204" charset="-122"/>
              <a:ea typeface="微软雅黑" panose="020B0503020204020204" charset="-122"/>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456565" y="1468120"/>
            <a:ext cx="11370310" cy="2743200"/>
          </a:xfrm>
          <a:prstGeom prst="rect">
            <a:avLst/>
          </a:prstGeom>
          <a:pattFill prst="pct20">
            <a:fgClr>
              <a:schemeClr val="accent1"/>
            </a:fgClr>
            <a:bgClr>
              <a:schemeClr val="bg1"/>
            </a:bgClr>
          </a:pattFill>
        </p:spPr>
        <p:txBody>
          <a:bodyPr wrap="square" rtlCol="0" anchor="t">
            <a:spAutoFit/>
          </a:bodyPr>
          <a:p>
            <a:pPr marL="609600" lvl="0" indent="-609600" fontAlgn="auto">
              <a:lnSpc>
                <a:spcPct val="175000"/>
              </a:lnSpc>
              <a:spcBef>
                <a:spcPts val="1200"/>
              </a:spcBef>
              <a:buClr>
                <a:srgbClr val="000000"/>
              </a:buClr>
            </a:pPr>
            <a:r>
              <a:rPr lang="zh-CN" altLang="en-US" sz="3200" b="1" dirty="0">
                <a:solidFill>
                  <a:schemeClr val="tx1"/>
                </a:solidFill>
                <a:latin typeface="微软雅黑" panose="020B0503020204020204" charset="-122"/>
                <a:ea typeface="微软雅黑" panose="020B0503020204020204" charset="-122"/>
                <a:sym typeface="+mn-ea"/>
              </a:rPr>
              <a:t>（</a:t>
            </a:r>
            <a:r>
              <a:rPr lang="en-US" altLang="zh-CN" sz="3200" b="1">
                <a:solidFill>
                  <a:schemeClr val="tx1"/>
                </a:solidFill>
                <a:latin typeface="微软雅黑" panose="020B0503020204020204" charset="-122"/>
                <a:ea typeface="微软雅黑" panose="020B0503020204020204" charset="-122"/>
                <a:sym typeface="+mn-ea"/>
              </a:rPr>
              <a:t>1</a:t>
            </a:r>
            <a:r>
              <a:rPr lang="zh-CN" altLang="en-US" sz="3200" b="1" dirty="0">
                <a:solidFill>
                  <a:schemeClr val="tx1"/>
                </a:solidFill>
                <a:latin typeface="微软雅黑" panose="020B0503020204020204" charset="-122"/>
                <a:ea typeface="微软雅黑" panose="020B0503020204020204" charset="-122"/>
                <a:sym typeface="+mn-ea"/>
              </a:rPr>
              <a:t>）题目太大，</a:t>
            </a:r>
            <a:r>
              <a:rPr lang="zh-CN" altLang="en-US" sz="3200" b="1" dirty="0">
                <a:solidFill>
                  <a:srgbClr val="FF0000"/>
                </a:solidFill>
                <a:latin typeface="微软雅黑" panose="020B0503020204020204" charset="-122"/>
                <a:ea typeface="微软雅黑" panose="020B0503020204020204" charset="-122"/>
                <a:sym typeface="+mn-ea"/>
              </a:rPr>
              <a:t>不具体</a:t>
            </a:r>
            <a:r>
              <a:rPr lang="zh-CN" altLang="en-US" sz="3200" b="1" dirty="0">
                <a:solidFill>
                  <a:schemeClr val="tx1"/>
                </a:solidFill>
                <a:latin typeface="微软雅黑" panose="020B0503020204020204" charset="-122"/>
                <a:ea typeface="微软雅黑" panose="020B0503020204020204" charset="-122"/>
                <a:sym typeface="+mn-ea"/>
              </a:rPr>
              <a:t>，太泛，难创新，难评价</a:t>
            </a:r>
            <a:endParaRPr lang="zh-CN" altLang="en-US" sz="3200" b="1" dirty="0">
              <a:solidFill>
                <a:schemeClr val="tx1"/>
              </a:solidFill>
              <a:latin typeface="微软雅黑" panose="020B0503020204020204" charset="-122"/>
              <a:ea typeface="微软雅黑" panose="020B0503020204020204" charset="-122"/>
              <a:sym typeface="+mn-ea"/>
            </a:endParaRPr>
          </a:p>
          <a:p>
            <a:pPr marL="609600" lvl="0" indent="-609600" fontAlgn="auto">
              <a:lnSpc>
                <a:spcPct val="75000"/>
              </a:lnSpc>
              <a:spcBef>
                <a:spcPts val="1200"/>
              </a:spcBef>
              <a:buClr>
                <a:srgbClr val="000000"/>
              </a:buClr>
            </a:pPr>
            <a:r>
              <a:rPr lang="zh-CN" altLang="en-US" sz="3200" b="1" dirty="0">
                <a:solidFill>
                  <a:schemeClr val="accent2"/>
                </a:solidFill>
                <a:latin typeface="微软雅黑" panose="020B0503020204020204" charset="-122"/>
                <a:ea typeface="微软雅黑" panose="020B0503020204020204" charset="-122"/>
                <a:sym typeface="+mn-ea"/>
              </a:rPr>
              <a:t>         </a:t>
            </a:r>
            <a:r>
              <a:rPr lang="zh-CN" altLang="en-US" sz="2400" b="1" dirty="0">
                <a:solidFill>
                  <a:schemeClr val="accent2"/>
                </a:solidFill>
                <a:latin typeface="微软雅黑" panose="020B0503020204020204" charset="-122"/>
                <a:ea typeface="微软雅黑" panose="020B0503020204020204" charset="-122"/>
                <a:sym typeface="+mn-ea"/>
              </a:rPr>
              <a:t> </a:t>
            </a:r>
            <a:r>
              <a:rPr lang="zh-CN" altLang="en-US" sz="2400" b="1" dirty="0">
                <a:solidFill>
                  <a:srgbClr val="0F16A1"/>
                </a:solidFill>
                <a:latin typeface="微软雅黑" panose="020B0503020204020204" charset="-122"/>
                <a:ea typeface="微软雅黑" panose="020B0503020204020204" charset="-122"/>
                <a:sym typeface="+mn-ea"/>
              </a:rPr>
              <a:t>例：开发</a:t>
            </a:r>
            <a:r>
              <a:rPr lang="en-US" altLang="zh-CN" sz="2400" b="1" dirty="0">
                <a:solidFill>
                  <a:srgbClr val="0F16A1"/>
                </a:solidFill>
                <a:latin typeface="微软雅黑" panose="020B0503020204020204" charset="-122"/>
                <a:ea typeface="微软雅黑" panose="020B0503020204020204" charset="-122"/>
                <a:sym typeface="+mn-ea"/>
              </a:rPr>
              <a:t>xx</a:t>
            </a:r>
            <a:r>
              <a:rPr lang="zh-CN" altLang="en-US" sz="2400" b="1" dirty="0">
                <a:solidFill>
                  <a:srgbClr val="0F16A1"/>
                </a:solidFill>
                <a:latin typeface="微软雅黑" panose="020B0503020204020204" charset="-122"/>
                <a:ea typeface="微软雅黑" panose="020B0503020204020204" charset="-122"/>
                <a:sym typeface="+mn-ea"/>
              </a:rPr>
              <a:t>，促进</a:t>
            </a:r>
            <a:r>
              <a:rPr lang="en-US" altLang="zh-CN" sz="2400" b="1" dirty="0">
                <a:solidFill>
                  <a:srgbClr val="0F16A1"/>
                </a:solidFill>
                <a:latin typeface="微软雅黑" panose="020B0503020204020204" charset="-122"/>
                <a:ea typeface="微软雅黑" panose="020B0503020204020204" charset="-122"/>
                <a:sym typeface="+mn-ea"/>
              </a:rPr>
              <a:t>xx</a:t>
            </a:r>
            <a:r>
              <a:rPr lang="zh-CN" altLang="en-US" sz="2400" b="1" dirty="0">
                <a:solidFill>
                  <a:srgbClr val="0F16A1"/>
                </a:solidFill>
                <a:latin typeface="微软雅黑" panose="020B0503020204020204" charset="-122"/>
                <a:ea typeface="微软雅黑" panose="020B0503020204020204" charset="-122"/>
                <a:sym typeface="+mn-ea"/>
              </a:rPr>
              <a:t>；微量元素与人体健康</a:t>
            </a:r>
            <a:r>
              <a:rPr lang="en-US" altLang="zh-CN" sz="2400" b="1" dirty="0">
                <a:solidFill>
                  <a:srgbClr val="0F16A1"/>
                </a:solidFill>
                <a:latin typeface="微软雅黑" panose="020B0503020204020204" charset="-122"/>
                <a:ea typeface="微软雅黑" panose="020B0503020204020204" charset="-122"/>
                <a:sym typeface="+mn-ea"/>
              </a:rPr>
              <a:t>.......</a:t>
            </a:r>
            <a:endParaRPr lang="en-US" altLang="zh-CN" sz="2400" b="1" dirty="0">
              <a:solidFill>
                <a:srgbClr val="0F16A1"/>
              </a:solidFill>
              <a:latin typeface="微软雅黑" panose="020B0503020204020204" charset="-122"/>
              <a:ea typeface="微软雅黑" panose="020B0503020204020204" charset="-122"/>
              <a:sym typeface="+mn-ea"/>
            </a:endParaRPr>
          </a:p>
          <a:p>
            <a:pPr marL="609600" lvl="0" indent="-609600" fontAlgn="auto">
              <a:spcBef>
                <a:spcPts val="1200"/>
              </a:spcBef>
              <a:buClr>
                <a:srgbClr val="000000"/>
              </a:buClr>
            </a:pPr>
            <a:r>
              <a:rPr lang="zh-CN" altLang="en-US" sz="3200" b="1" dirty="0">
                <a:solidFill>
                  <a:schemeClr val="tx1"/>
                </a:solidFill>
                <a:latin typeface="微软雅黑" panose="020B0503020204020204" charset="-122"/>
                <a:ea typeface="微软雅黑" panose="020B0503020204020204" charset="-122"/>
                <a:sym typeface="+mn-ea"/>
              </a:rPr>
              <a:t>（</a:t>
            </a:r>
            <a:r>
              <a:rPr lang="en-US" altLang="zh-CN" sz="3200" b="1">
                <a:solidFill>
                  <a:schemeClr val="tx1"/>
                </a:solidFill>
                <a:latin typeface="微软雅黑" panose="020B0503020204020204" charset="-122"/>
                <a:ea typeface="微软雅黑" panose="020B0503020204020204" charset="-122"/>
                <a:sym typeface="+mn-ea"/>
              </a:rPr>
              <a:t>2</a:t>
            </a:r>
            <a:r>
              <a:rPr lang="zh-CN" altLang="en-US" sz="3200" b="1" dirty="0">
                <a:solidFill>
                  <a:schemeClr val="tx1"/>
                </a:solidFill>
                <a:latin typeface="微软雅黑" panose="020B0503020204020204" charset="-122"/>
                <a:ea typeface="微软雅黑" panose="020B0503020204020204" charset="-122"/>
                <a:sym typeface="+mn-ea"/>
              </a:rPr>
              <a:t>）题目陈旧，缺乏新意</a:t>
            </a:r>
            <a:r>
              <a:rPr lang="en-US" altLang="zh-CN" sz="3200" b="1" dirty="0">
                <a:solidFill>
                  <a:schemeClr val="tx1"/>
                </a:solidFill>
                <a:latin typeface="微软雅黑" panose="020B0503020204020204" charset="-122"/>
                <a:ea typeface="微软雅黑" panose="020B0503020204020204" charset="-122"/>
                <a:sym typeface="+mn-ea"/>
              </a:rPr>
              <a:t>,</a:t>
            </a:r>
            <a:r>
              <a:rPr lang="zh-CN" altLang="en-US" sz="3200" b="1" dirty="0">
                <a:solidFill>
                  <a:schemeClr val="tx1"/>
                </a:solidFill>
                <a:latin typeface="微软雅黑" panose="020B0503020204020204" charset="-122"/>
                <a:ea typeface="微软雅黑" panose="020B0503020204020204" charset="-122"/>
                <a:sym typeface="+mn-ea"/>
              </a:rPr>
              <a:t>题目</a:t>
            </a:r>
            <a:r>
              <a:rPr lang="zh-CN" altLang="en-US" sz="3200" b="1" dirty="0">
                <a:solidFill>
                  <a:srgbClr val="FF0000"/>
                </a:solidFill>
                <a:latin typeface="微软雅黑" panose="020B0503020204020204" charset="-122"/>
                <a:ea typeface="微软雅黑" panose="020B0503020204020204" charset="-122"/>
                <a:sym typeface="+mn-ea"/>
              </a:rPr>
              <a:t>雷同多</a:t>
            </a:r>
            <a:r>
              <a:rPr lang="zh-CN" altLang="en-US" sz="2400" b="1" dirty="0">
                <a:solidFill>
                  <a:srgbClr val="0000FF"/>
                </a:solidFill>
                <a:latin typeface="微软雅黑" panose="020B0503020204020204" charset="-122"/>
                <a:ea typeface="微软雅黑" panose="020B0503020204020204" charset="-122"/>
                <a:sym typeface="+mn-ea"/>
              </a:rPr>
              <a:t>（网上太多）</a:t>
            </a:r>
            <a:endParaRPr lang="zh-CN" altLang="en-US" sz="2400" b="1" dirty="0">
              <a:solidFill>
                <a:srgbClr val="0000FF"/>
              </a:solidFill>
              <a:latin typeface="微软雅黑" panose="020B0503020204020204" charset="-122"/>
              <a:ea typeface="微软雅黑" panose="020B0503020204020204" charset="-122"/>
              <a:sym typeface="+mn-ea"/>
            </a:endParaRPr>
          </a:p>
          <a:p>
            <a:pPr marL="609600" lvl="0" indent="-609600" fontAlgn="auto">
              <a:spcBef>
                <a:spcPts val="1200"/>
              </a:spcBef>
              <a:buClr>
                <a:srgbClr val="000000"/>
              </a:buClr>
            </a:pPr>
            <a:r>
              <a:rPr lang="zh-CN" altLang="en-US" sz="3200" b="1" dirty="0">
                <a:solidFill>
                  <a:schemeClr val="tx1"/>
                </a:solidFill>
                <a:latin typeface="微软雅黑" panose="020B0503020204020204" charset="-122"/>
                <a:ea typeface="微软雅黑" panose="020B0503020204020204" charset="-122"/>
                <a:sym typeface="+mn-ea"/>
              </a:rPr>
              <a:t>（</a:t>
            </a:r>
            <a:r>
              <a:rPr lang="en-US" altLang="zh-CN" sz="3200" b="1">
                <a:solidFill>
                  <a:schemeClr val="tx1"/>
                </a:solidFill>
                <a:latin typeface="微软雅黑" panose="020B0503020204020204" charset="-122"/>
                <a:ea typeface="微软雅黑" panose="020B0503020204020204" charset="-122"/>
                <a:sym typeface="+mn-ea"/>
              </a:rPr>
              <a:t>3</a:t>
            </a:r>
            <a:r>
              <a:rPr lang="zh-CN" altLang="en-US" sz="3200" b="1" dirty="0">
                <a:solidFill>
                  <a:schemeClr val="tx1"/>
                </a:solidFill>
                <a:latin typeface="微软雅黑" panose="020B0503020204020204" charset="-122"/>
                <a:ea typeface="微软雅黑" panose="020B0503020204020204" charset="-122"/>
                <a:sym typeface="+mn-ea"/>
              </a:rPr>
              <a:t>）题目类型不明确</a:t>
            </a:r>
            <a:r>
              <a:rPr lang="zh-CN" altLang="en-US" sz="2400" b="1" dirty="0">
                <a:solidFill>
                  <a:srgbClr val="0000FF"/>
                </a:solidFill>
                <a:latin typeface="微软雅黑" panose="020B0503020204020204" charset="-122"/>
                <a:ea typeface="微软雅黑" panose="020B0503020204020204" charset="-122"/>
                <a:sym typeface="+mn-ea"/>
              </a:rPr>
              <a:t>（实验型</a:t>
            </a:r>
            <a:r>
              <a:rPr lang="en-US" altLang="zh-CN" sz="2400" b="1">
                <a:solidFill>
                  <a:srgbClr val="0000FF"/>
                </a:solidFill>
                <a:latin typeface="微软雅黑" panose="020B0503020204020204" charset="-122"/>
                <a:ea typeface="微软雅黑" panose="020B0503020204020204" charset="-122"/>
                <a:sym typeface="+mn-ea"/>
              </a:rPr>
              <a:t>-</a:t>
            </a:r>
            <a:r>
              <a:rPr lang="zh-CN" altLang="en-US" sz="2400" b="1" dirty="0">
                <a:solidFill>
                  <a:srgbClr val="0000FF"/>
                </a:solidFill>
                <a:latin typeface="微软雅黑" panose="020B0503020204020204" charset="-122"/>
                <a:ea typeface="微软雅黑" panose="020B0503020204020204" charset="-122"/>
                <a:sym typeface="+mn-ea"/>
              </a:rPr>
              <a:t>综述型 </a:t>
            </a:r>
            <a:r>
              <a:rPr lang="en-US" altLang="zh-CN" sz="2400" b="1">
                <a:solidFill>
                  <a:srgbClr val="0000FF"/>
                </a:solidFill>
                <a:latin typeface="微软雅黑" panose="020B0503020204020204" charset="-122"/>
                <a:ea typeface="微软雅黑" panose="020B0503020204020204" charset="-122"/>
                <a:sym typeface="+mn-ea"/>
              </a:rPr>
              <a:t>?</a:t>
            </a:r>
            <a:r>
              <a:rPr lang="zh-CN" altLang="en-US" sz="2400" b="1" dirty="0">
                <a:solidFill>
                  <a:srgbClr val="0000FF"/>
                </a:solidFill>
                <a:latin typeface="微软雅黑" panose="020B0503020204020204" charset="-122"/>
                <a:ea typeface="微软雅黑" panose="020B0503020204020204" charset="-122"/>
                <a:sym typeface="+mn-ea"/>
              </a:rPr>
              <a:t>）</a:t>
            </a:r>
            <a:endParaRPr lang="zh-CN" altLang="en-US" sz="3200">
              <a:latin typeface="微软雅黑" panose="020B0503020204020204" charset="-122"/>
              <a:ea typeface="微软雅黑" panose="020B0503020204020204" charset="-122"/>
            </a:endParaRPr>
          </a:p>
        </p:txBody>
      </p:sp>
      <p:sp>
        <p:nvSpPr>
          <p:cNvPr id="168963" name="文本框 168962"/>
          <p:cNvSpPr txBox="1"/>
          <p:nvPr/>
        </p:nvSpPr>
        <p:spPr>
          <a:xfrm>
            <a:off x="83820" y="478155"/>
            <a:ext cx="4107815" cy="613410"/>
          </a:xfrm>
          <a:prstGeom prst="rect">
            <a:avLst/>
          </a:prstGeom>
          <a:pattFill prst="pct20">
            <a:fgClr>
              <a:schemeClr val="accent1"/>
            </a:fgClr>
            <a:bgClr>
              <a:schemeClr val="bg1"/>
            </a:bgClr>
          </a:pattFill>
          <a:ln w="9525">
            <a:noFill/>
          </a:ln>
        </p:spPr>
        <p:txBody>
          <a:bodyPr wrap="square">
            <a:spAutoFit/>
          </a:bodyPr>
          <a:p>
            <a:pPr lvl="0" eaLnBrk="1" hangingPunct="1">
              <a:spcBef>
                <a:spcPct val="50000"/>
              </a:spcBef>
              <a:buClr>
                <a:srgbClr val="000000"/>
              </a:buClr>
            </a:pPr>
            <a:r>
              <a:rPr lang="en-US" altLang="zh-CN" sz="3200" b="1" dirty="0">
                <a:solidFill>
                  <a:srgbClr val="FD241F"/>
                </a:solidFill>
                <a:latin typeface="微软雅黑" panose="020B0503020204020204" charset="-122"/>
                <a:ea typeface="微软雅黑" panose="020B0503020204020204" charset="-122"/>
              </a:rPr>
              <a:t>2.3 </a:t>
            </a:r>
            <a:r>
              <a:rPr lang="zh-CN" altLang="zh-CN" sz="3200" b="1" dirty="0">
                <a:solidFill>
                  <a:srgbClr val="FD241F"/>
                </a:solidFill>
                <a:latin typeface="微软雅黑" panose="020B0503020204020204" charset="-122"/>
                <a:ea typeface="微软雅黑" panose="020B0503020204020204" charset="-122"/>
              </a:rPr>
              <a:t>容易忽略的</a:t>
            </a:r>
            <a:r>
              <a:rPr lang="zh-CN" altLang="en-US" sz="3200" b="1" dirty="0">
                <a:solidFill>
                  <a:srgbClr val="FD241F"/>
                </a:solidFill>
                <a:latin typeface="微软雅黑" panose="020B0503020204020204" charset="-122"/>
                <a:ea typeface="微软雅黑" panose="020B0503020204020204" charset="-122"/>
              </a:rPr>
              <a:t>问题</a:t>
            </a:r>
            <a:endParaRPr lang="zh-CN" altLang="en-US" sz="3200" b="1" dirty="0">
              <a:solidFill>
                <a:srgbClr val="FD241F"/>
              </a:solidFill>
              <a:latin typeface="微软雅黑" panose="020B0503020204020204" charset="-122"/>
              <a:ea typeface="微软雅黑" panose="020B0503020204020204" charset="-122"/>
            </a:endParaRPr>
          </a:p>
        </p:txBody>
      </p:sp>
      <p:sp>
        <p:nvSpPr>
          <p:cNvPr id="168967" name="文本框 168966"/>
          <p:cNvSpPr txBox="1"/>
          <p:nvPr/>
        </p:nvSpPr>
        <p:spPr>
          <a:xfrm>
            <a:off x="1762760" y="4764405"/>
            <a:ext cx="10064115" cy="1531620"/>
          </a:xfrm>
          <a:prstGeom prst="rect">
            <a:avLst/>
          </a:prstGeom>
          <a:pattFill prst="pct30">
            <a:fgClr>
              <a:schemeClr val="accent1"/>
            </a:fgClr>
            <a:bgClr>
              <a:schemeClr val="bg1"/>
            </a:bgClr>
          </a:pattFill>
          <a:ln w="19050" cap="flat" cmpd="sng">
            <a:solidFill>
              <a:srgbClr val="00CC00"/>
            </a:solidFill>
            <a:prstDash val="solid"/>
            <a:miter/>
            <a:headEnd type="none" w="med" len="med"/>
            <a:tailEnd type="none" w="med" len="med"/>
          </a:ln>
        </p:spPr>
        <p:txBody>
          <a:bodyPr wrap="square">
            <a:spAutoFit/>
          </a:bodyPr>
          <a:p>
            <a:pPr lvl="0" fontAlgn="auto">
              <a:lnSpc>
                <a:spcPts val="3780"/>
              </a:lnSpc>
              <a:spcBef>
                <a:spcPts val="0"/>
              </a:spcBef>
              <a:buClr>
                <a:srgbClr val="000000"/>
              </a:buClr>
            </a:pPr>
            <a:r>
              <a:rPr lang="zh-CN" altLang="en-US" sz="2800" b="1" dirty="0">
                <a:solidFill>
                  <a:srgbClr val="B02097"/>
                </a:solidFill>
                <a:latin typeface="微软雅黑" panose="020B0503020204020204" charset="-122"/>
                <a:ea typeface="微软雅黑" panose="020B0503020204020204" charset="-122"/>
              </a:rPr>
              <a:t>小技巧  作者可先拟定试用标题，待论文写成后再重新考虑确切标题。为了择优选用，不妨设想几个标题，再根据论文中心内容加以细心比较</a:t>
            </a:r>
            <a:r>
              <a:rPr lang="zh-CN" altLang="en-US" sz="2800" b="1" dirty="0">
                <a:solidFill>
                  <a:srgbClr val="2D23FD"/>
                </a:solidFill>
                <a:latin typeface="微软雅黑" panose="020B0503020204020204" charset="-122"/>
                <a:ea typeface="微软雅黑" panose="020B0503020204020204" charset="-122"/>
              </a:rPr>
              <a:t>。</a:t>
            </a:r>
            <a:r>
              <a:rPr lang="zh-CN" altLang="en-US" sz="2400" b="1" dirty="0">
                <a:solidFill>
                  <a:srgbClr val="2D23FD"/>
                </a:solidFill>
                <a:latin typeface="微软雅黑" panose="020B0503020204020204" charset="-122"/>
                <a:ea typeface="微软雅黑" panose="020B0503020204020204" charset="-122"/>
              </a:rPr>
              <a:t>  </a:t>
            </a:r>
            <a:endParaRPr lang="zh-CN" altLang="en-US" sz="2400" b="1" dirty="0">
              <a:solidFill>
                <a:srgbClr val="2D23FD"/>
              </a:solidFill>
              <a:latin typeface="微软雅黑" panose="020B0503020204020204" charset="-122"/>
              <a:ea typeface="微软雅黑" panose="020B0503020204020204" charset="-122"/>
            </a:endParaRPr>
          </a:p>
        </p:txBody>
      </p:sp>
      <p:sp>
        <p:nvSpPr>
          <p:cNvPr id="5" name="文本框 4"/>
          <p:cNvSpPr txBox="1"/>
          <p:nvPr/>
        </p:nvSpPr>
        <p:spPr>
          <a:xfrm>
            <a:off x="469900" y="4741545"/>
            <a:ext cx="1292860" cy="1554480"/>
          </a:xfrm>
          <a:prstGeom prst="rect">
            <a:avLst/>
          </a:prstGeom>
          <a:gradFill>
            <a:gsLst>
              <a:gs pos="0">
                <a:srgbClr val="9EE256"/>
              </a:gs>
              <a:gs pos="100000">
                <a:srgbClr val="52762D"/>
              </a:gs>
            </a:gsLst>
            <a:lin ang="5400000" scaled="0"/>
          </a:gradFill>
        </p:spPr>
        <p:txBody>
          <a:bodyPr wrap="square" rtlCol="0" anchor="t">
            <a:spAutoFit/>
          </a:bodyPr>
          <a:p>
            <a:r>
              <a:rPr lang="zh-CN" altLang="en-US" sz="9600" b="1" dirty="0">
                <a:solidFill>
                  <a:srgbClr val="B02097"/>
                </a:solidFill>
                <a:latin typeface="Times New Roman" panose="02020603050405020304" charset="0"/>
                <a:ea typeface="宋体" panose="02010600030101010101" pitchFamily="2" charset="-122"/>
                <a:sym typeface="Wingdings 2" pitchFamily="18" charset="2"/>
              </a:rPr>
              <a:t></a:t>
            </a:r>
            <a:endParaRPr lang="zh-CN" altLang="en-US" sz="9600" b="1" dirty="0">
              <a:solidFill>
                <a:srgbClr val="B02097"/>
              </a:solidFill>
              <a:latin typeface="Times New Roman" panose="02020603050405020304" charset="0"/>
              <a:ea typeface="宋体" panose="02010600030101010101" pitchFamily="2" charset="-122"/>
              <a:sym typeface="Wingdings 2" pitchFamily="18" charset="2"/>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p:nvPr>
            <p:ph type="title"/>
          </p:nvPr>
        </p:nvSpPr>
        <p:spPr>
          <a:xfrm>
            <a:off x="63500" y="281305"/>
            <a:ext cx="2839720" cy="863600"/>
          </a:xfrm>
          <a:gradFill>
            <a:gsLst>
              <a:gs pos="0">
                <a:srgbClr val="FE4444"/>
              </a:gs>
              <a:gs pos="100000">
                <a:srgbClr val="832B2B"/>
              </a:gs>
            </a:gsLst>
            <a:lin ang="5400000" scaled="0"/>
          </a:gradFill>
        </p:spPr>
        <p:txBody>
          <a:bodyPr/>
          <a:p>
            <a:r>
              <a:rPr lang="en-US" altLang="zh-CN" sz="3200" b="1">
                <a:solidFill>
                  <a:srgbClr val="FFC000"/>
                </a:solidFill>
                <a:uFillTx/>
              </a:rPr>
              <a:t>3.  </a:t>
            </a:r>
            <a:r>
              <a:rPr lang="zh-CN" altLang="zh-CN" sz="3400" b="1">
                <a:solidFill>
                  <a:srgbClr val="FFC000"/>
                </a:solidFill>
                <a:uFillTx/>
              </a:rPr>
              <a:t>摘要</a:t>
            </a:r>
            <a:endParaRPr lang="zh-CN" altLang="zh-CN" sz="3400" b="1">
              <a:solidFill>
                <a:srgbClr val="FFC000"/>
              </a:solidFill>
              <a:uFillTx/>
            </a:endParaRPr>
          </a:p>
        </p:txBody>
      </p:sp>
      <p:sp>
        <p:nvSpPr>
          <p:cNvPr id="7" name="文本框 6"/>
          <p:cNvSpPr txBox="1"/>
          <p:nvPr/>
        </p:nvSpPr>
        <p:spPr>
          <a:xfrm>
            <a:off x="296545" y="1576705"/>
            <a:ext cx="11384915" cy="3101340"/>
          </a:xfrm>
          <a:prstGeom prst="rect">
            <a:avLst/>
          </a:prstGeom>
          <a:pattFill prst="pct5">
            <a:fgClr>
              <a:schemeClr val="accent1"/>
            </a:fgClr>
            <a:bgClr>
              <a:schemeClr val="bg1"/>
            </a:bgClr>
          </a:pattFill>
        </p:spPr>
        <p:txBody>
          <a:bodyPr wrap="square" rtlCol="0" anchor="t">
            <a:spAutoFit/>
          </a:bodyPr>
          <a:p>
            <a:pPr lvl="0" fontAlgn="auto">
              <a:lnSpc>
                <a:spcPts val="4740"/>
              </a:lnSpc>
              <a:spcBef>
                <a:spcPts val="0"/>
              </a:spcBef>
              <a:buClr>
                <a:srgbClr val="000000"/>
              </a:buClr>
            </a:pPr>
            <a:r>
              <a:rPr lang="en-US" altLang="zh-CN" sz="3200" b="1" dirty="0">
                <a:solidFill>
                  <a:schemeClr val="tx1"/>
                </a:solidFill>
                <a:latin typeface="微软雅黑" panose="020B0503020204020204" charset="-122"/>
                <a:ea typeface="微软雅黑" panose="020B0503020204020204" charset="-122"/>
                <a:sym typeface="+mn-ea"/>
              </a:rPr>
              <a:t>3.1</a:t>
            </a:r>
            <a:r>
              <a:rPr lang="zh-CN" altLang="en-US" sz="3200" b="1" dirty="0">
                <a:solidFill>
                  <a:schemeClr val="tx1"/>
                </a:solidFill>
                <a:latin typeface="微软雅黑" panose="020B0503020204020204" charset="-122"/>
                <a:ea typeface="微软雅黑" panose="020B0503020204020204" charset="-122"/>
                <a:sym typeface="+mn-ea"/>
              </a:rPr>
              <a:t>概念：</a:t>
            </a:r>
            <a:r>
              <a:rPr lang="zh-CN" altLang="en-US" sz="3200" dirty="0">
                <a:solidFill>
                  <a:srgbClr val="0F16A1"/>
                </a:solidFill>
                <a:latin typeface="微软雅黑" panose="020B0503020204020204" charset="-122"/>
                <a:ea typeface="微软雅黑" panose="020B0503020204020204" charset="-122"/>
                <a:sym typeface="+mn-ea"/>
              </a:rPr>
              <a:t>摘要也称内容提要，是论文的重要组成部分，对论文内容</a:t>
            </a:r>
            <a:r>
              <a:rPr lang="zh-CN" altLang="en-US" sz="3200" dirty="0">
                <a:solidFill>
                  <a:srgbClr val="FF0000"/>
                </a:solidFill>
                <a:latin typeface="微软雅黑" panose="020B0503020204020204" charset="-122"/>
                <a:ea typeface="微软雅黑" panose="020B0503020204020204" charset="-122"/>
                <a:sym typeface="+mn-ea"/>
              </a:rPr>
              <a:t>言简意赅</a:t>
            </a:r>
            <a:r>
              <a:rPr lang="zh-CN" altLang="en-US" sz="3200" dirty="0">
                <a:solidFill>
                  <a:srgbClr val="0F16A1"/>
                </a:solidFill>
                <a:latin typeface="微软雅黑" panose="020B0503020204020204" charset="-122"/>
                <a:ea typeface="微软雅黑" panose="020B0503020204020204" charset="-122"/>
                <a:sym typeface="+mn-ea"/>
              </a:rPr>
              <a:t>的</a:t>
            </a:r>
            <a:r>
              <a:rPr lang="zh-CN" altLang="en-US" sz="3200" dirty="0">
                <a:solidFill>
                  <a:srgbClr val="0F16A1"/>
                </a:solidFill>
                <a:latin typeface="微软雅黑" panose="020B0503020204020204" charset="-122"/>
                <a:ea typeface="微软雅黑" panose="020B0503020204020204" charset="-122"/>
                <a:sym typeface="+mn-ea"/>
              </a:rPr>
              <a:t>介绍论文的</a:t>
            </a:r>
            <a:r>
              <a:rPr lang="zh-CN" altLang="en-US" sz="3200" dirty="0">
                <a:solidFill>
                  <a:srgbClr val="FF0000"/>
                </a:solidFill>
                <a:latin typeface="微软雅黑" panose="020B0503020204020204" charset="-122"/>
                <a:ea typeface="微软雅黑" panose="020B0503020204020204" charset="-122"/>
                <a:sym typeface="+mn-ea"/>
              </a:rPr>
              <a:t>主要信息</a:t>
            </a:r>
            <a:r>
              <a:rPr lang="zh-CN" altLang="en-US" sz="3200" dirty="0">
                <a:solidFill>
                  <a:srgbClr val="0F16A1"/>
                </a:solidFill>
                <a:latin typeface="微软雅黑" panose="020B0503020204020204" charset="-122"/>
                <a:ea typeface="微软雅黑" panose="020B0503020204020204" charset="-122"/>
                <a:sym typeface="+mn-ea"/>
              </a:rPr>
              <a:t>，</a:t>
            </a:r>
            <a:r>
              <a:rPr lang="zh-CN" altLang="en-US" sz="3200" dirty="0">
                <a:solidFill>
                  <a:srgbClr val="FF0000"/>
                </a:solidFill>
                <a:latin typeface="微软雅黑" panose="020B0503020204020204" charset="-122"/>
                <a:ea typeface="微软雅黑" panose="020B0503020204020204" charset="-122"/>
                <a:sym typeface="+mn-ea"/>
              </a:rPr>
              <a:t>不加</a:t>
            </a:r>
            <a:r>
              <a:rPr lang="zh-CN" altLang="en-US" sz="3200" dirty="0">
                <a:solidFill>
                  <a:srgbClr val="0F16A1"/>
                </a:solidFill>
                <a:latin typeface="微软雅黑" panose="020B0503020204020204" charset="-122"/>
                <a:ea typeface="微软雅黑" panose="020B0503020204020204" charset="-122"/>
                <a:sym typeface="+mn-ea"/>
              </a:rPr>
              <a:t>补充解释和评论的简要陈述；以便读者对论文内容有个概括的了解，</a:t>
            </a:r>
            <a:r>
              <a:rPr lang="zh-CN" altLang="en-US" sz="3200" dirty="0">
                <a:solidFill>
                  <a:srgbClr val="0F16A1"/>
                </a:solidFill>
                <a:uFillTx/>
                <a:latin typeface="微软雅黑" panose="020B0503020204020204" charset="-122"/>
                <a:ea typeface="微软雅黑" panose="020B0503020204020204" charset="-122"/>
                <a:sym typeface="+mn-ea"/>
              </a:rPr>
              <a:t>这意味着</a:t>
            </a:r>
            <a:r>
              <a:rPr lang="zh-CN" altLang="en-US" sz="3200" dirty="0">
                <a:solidFill>
                  <a:srgbClr val="FF0000"/>
                </a:solidFill>
                <a:latin typeface="微软雅黑" panose="020B0503020204020204" charset="-122"/>
                <a:ea typeface="微软雅黑" panose="020B0503020204020204" charset="-122"/>
                <a:sym typeface="+mn-ea"/>
              </a:rPr>
              <a:t>不阅读全文</a:t>
            </a:r>
            <a:r>
              <a:rPr lang="zh-CN" altLang="en-US" sz="3200" dirty="0">
                <a:solidFill>
                  <a:srgbClr val="0F16A1"/>
                </a:solidFill>
                <a:latin typeface="微软雅黑" panose="020B0503020204020204" charset="-122"/>
                <a:ea typeface="微软雅黑" panose="020B0503020204020204" charset="-122"/>
                <a:sym typeface="+mn-ea"/>
              </a:rPr>
              <a:t>，而只阅读摘要，就</a:t>
            </a:r>
            <a:r>
              <a:rPr lang="zh-CN" altLang="en-US" sz="3200" dirty="0">
                <a:solidFill>
                  <a:srgbClr val="FF0000"/>
                </a:solidFill>
                <a:latin typeface="微软雅黑" panose="020B0503020204020204" charset="-122"/>
                <a:ea typeface="微软雅黑" panose="020B0503020204020204" charset="-122"/>
                <a:sym typeface="+mn-ea"/>
              </a:rPr>
              <a:t>可获得</a:t>
            </a:r>
            <a:r>
              <a:rPr lang="zh-CN" altLang="en-US" sz="3200" dirty="0">
                <a:solidFill>
                  <a:srgbClr val="0F16A1"/>
                </a:solidFill>
                <a:latin typeface="微软雅黑" panose="020B0503020204020204" charset="-122"/>
                <a:ea typeface="微软雅黑" panose="020B0503020204020204" charset="-122"/>
                <a:sym typeface="+mn-ea"/>
              </a:rPr>
              <a:t>与整篇论文同等量的</a:t>
            </a:r>
            <a:r>
              <a:rPr lang="zh-CN" altLang="en-US" sz="3200" dirty="0">
                <a:solidFill>
                  <a:srgbClr val="FF0000"/>
                </a:solidFill>
                <a:latin typeface="微软雅黑" panose="020B0503020204020204" charset="-122"/>
                <a:ea typeface="微软雅黑" panose="020B0503020204020204" charset="-122"/>
                <a:sym typeface="+mn-ea"/>
              </a:rPr>
              <a:t>主要信息</a:t>
            </a:r>
            <a:r>
              <a:rPr lang="zh-CN" altLang="en-US" sz="3200" dirty="0">
                <a:solidFill>
                  <a:srgbClr val="0F16A1"/>
                </a:solidFill>
                <a:latin typeface="微软雅黑" panose="020B0503020204020204" charset="-122"/>
                <a:ea typeface="微软雅黑" panose="020B0503020204020204" charset="-122"/>
                <a:sym typeface="+mn-ea"/>
              </a:rPr>
              <a:t>。</a:t>
            </a:r>
            <a:endParaRPr lang="zh-CN" altLang="en-US" sz="3200" dirty="0">
              <a:solidFill>
                <a:srgbClr val="0F16A1"/>
              </a:solidFill>
              <a:latin typeface="微软雅黑" panose="020B0503020204020204" charset="-122"/>
              <a:ea typeface="微软雅黑" panose="020B0503020204020204" charset="-122"/>
              <a:sym typeface="+mn-ea"/>
            </a:endParaRPr>
          </a:p>
        </p:txBody>
      </p:sp>
      <p:sp>
        <p:nvSpPr>
          <p:cNvPr id="8" name="文本框 7"/>
          <p:cNvSpPr txBox="1"/>
          <p:nvPr/>
        </p:nvSpPr>
        <p:spPr>
          <a:xfrm>
            <a:off x="418465" y="4744085"/>
            <a:ext cx="11262995" cy="1371600"/>
          </a:xfrm>
          <a:prstGeom prst="rect">
            <a:avLst/>
          </a:prstGeom>
          <a:pattFill prst="pct30">
            <a:fgClr>
              <a:schemeClr val="accent1"/>
            </a:fgClr>
            <a:bgClr>
              <a:schemeClr val="bg1"/>
            </a:bgClr>
          </a:pattFill>
        </p:spPr>
        <p:txBody>
          <a:bodyPr wrap="square" rtlCol="0" anchor="t">
            <a:spAutoFit/>
          </a:bodyPr>
          <a:p>
            <a:pPr lvl="0" algn="l" fontAlgn="auto">
              <a:lnSpc>
                <a:spcPts val="5040"/>
              </a:lnSpc>
              <a:spcBef>
                <a:spcPts val="0"/>
              </a:spcBef>
              <a:buClr>
                <a:srgbClr val="000000"/>
              </a:buClr>
            </a:pPr>
            <a:r>
              <a:rPr lang="en-US" altLang="zh-CN" sz="3200" b="1" dirty="0">
                <a:solidFill>
                  <a:schemeClr val="tx1"/>
                </a:solidFill>
                <a:latin typeface="微软雅黑" panose="020B0503020204020204" charset="-122"/>
                <a:ea typeface="微软雅黑" panose="020B0503020204020204" charset="-122"/>
                <a:sym typeface="+mn-ea"/>
              </a:rPr>
              <a:t>3.2</a:t>
            </a:r>
            <a:r>
              <a:rPr lang="zh-CN" altLang="en-US" sz="3200" b="1" dirty="0">
                <a:solidFill>
                  <a:schemeClr val="tx1"/>
                </a:solidFill>
                <a:latin typeface="微软雅黑" panose="020B0503020204020204" charset="-122"/>
                <a:ea typeface="微软雅黑" panose="020B0503020204020204" charset="-122"/>
                <a:sym typeface="+mn-ea"/>
              </a:rPr>
              <a:t>要求：</a:t>
            </a:r>
            <a:r>
              <a:rPr lang="zh-CN" altLang="en-US" sz="3200" dirty="0">
                <a:solidFill>
                  <a:srgbClr val="0F16A1"/>
                </a:solidFill>
                <a:uFillTx/>
                <a:latin typeface="微软雅黑" panose="020B0503020204020204" charset="-122"/>
                <a:ea typeface="微软雅黑" panose="020B0503020204020204" charset="-122"/>
                <a:sym typeface="+mn-ea"/>
              </a:rPr>
              <a:t>摘要必须语意</a:t>
            </a:r>
            <a:r>
              <a:rPr lang="zh-CN" altLang="en-US" sz="3200" dirty="0">
                <a:solidFill>
                  <a:srgbClr val="FF0000"/>
                </a:solidFill>
                <a:uFillTx/>
                <a:latin typeface="微软雅黑" panose="020B0503020204020204" charset="-122"/>
                <a:ea typeface="微软雅黑" panose="020B0503020204020204" charset="-122"/>
                <a:sym typeface="+mn-ea"/>
              </a:rPr>
              <a:t>连贯</a:t>
            </a:r>
            <a:r>
              <a:rPr lang="zh-CN" altLang="en-US" sz="3200" dirty="0">
                <a:solidFill>
                  <a:srgbClr val="0F16A1"/>
                </a:solidFill>
                <a:uFillTx/>
                <a:latin typeface="微软雅黑" panose="020B0503020204020204" charset="-122"/>
                <a:ea typeface="微软雅黑" panose="020B0503020204020204" charset="-122"/>
                <a:sym typeface="+mn-ea"/>
              </a:rPr>
              <a:t>，结构</a:t>
            </a:r>
            <a:r>
              <a:rPr lang="zh-CN" altLang="en-US" sz="3200" dirty="0">
                <a:solidFill>
                  <a:srgbClr val="FF0000"/>
                </a:solidFill>
                <a:uFillTx/>
                <a:latin typeface="微软雅黑" panose="020B0503020204020204" charset="-122"/>
                <a:ea typeface="微软雅黑" panose="020B0503020204020204" charset="-122"/>
                <a:sym typeface="+mn-ea"/>
              </a:rPr>
              <a:t>严密</a:t>
            </a:r>
            <a:r>
              <a:rPr lang="zh-CN" altLang="en-US" sz="3200" dirty="0">
                <a:solidFill>
                  <a:srgbClr val="0F16A1"/>
                </a:solidFill>
                <a:uFillTx/>
                <a:latin typeface="微软雅黑" panose="020B0503020204020204" charset="-122"/>
                <a:ea typeface="微软雅黑" panose="020B0503020204020204" charset="-122"/>
                <a:sym typeface="+mn-ea"/>
              </a:rPr>
              <a:t>，其自身应该能够形成一篇完整的短文，</a:t>
            </a:r>
            <a:r>
              <a:rPr lang="zh-CN" altLang="en-US" sz="3200" dirty="0">
                <a:solidFill>
                  <a:srgbClr val="FF0000"/>
                </a:solidFill>
                <a:uFillTx/>
                <a:latin typeface="微软雅黑" panose="020B0503020204020204" charset="-122"/>
                <a:ea typeface="微软雅黑" panose="020B0503020204020204" charset="-122"/>
                <a:sym typeface="+mn-ea"/>
              </a:rPr>
              <a:t>可以独立</a:t>
            </a:r>
            <a:r>
              <a:rPr lang="zh-CN" altLang="en-US" sz="3200" dirty="0">
                <a:solidFill>
                  <a:srgbClr val="0F16A1"/>
                </a:solidFill>
                <a:uFillTx/>
                <a:latin typeface="微软雅黑" panose="020B0503020204020204" charset="-122"/>
                <a:ea typeface="微软雅黑" panose="020B0503020204020204" charset="-122"/>
                <a:sym typeface="+mn-ea"/>
              </a:rPr>
              <a:t>使用。</a:t>
            </a:r>
            <a:endParaRPr lang="zh-CN" altLang="en-US" sz="3200" dirty="0">
              <a:solidFill>
                <a:srgbClr val="0F16A1"/>
              </a:solidFill>
              <a:latin typeface="微软雅黑" panose="020B0503020204020204" charset="-122"/>
              <a:ea typeface="微软雅黑" panose="020B0503020204020204" charset="-122"/>
              <a:sym typeface="+mn-ea"/>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12"/>
          </p:nvPr>
        </p:nvSpPr>
        <p:spPr>
          <a:xfrm>
            <a:off x="9061450" y="6629400"/>
            <a:ext cx="1987550" cy="228600"/>
          </a:xfrm>
        </p:spPr>
        <p:txBody>
          <a:bodyPr/>
          <a:p>
            <a:pPr lvl="0" algn="r"/>
            <a:fld id="{9A0DB2DC-4C9A-4742-B13C-FB6460FD3503}" type="slidenum">
              <a:rPr lang="fi-FI" altLang="zh-CN" sz="800" dirty="0"/>
            </a:fld>
            <a:endParaRPr lang="fi-FI" altLang="zh-CN" sz="800" dirty="0"/>
          </a:p>
        </p:txBody>
      </p:sp>
      <p:sp>
        <p:nvSpPr>
          <p:cNvPr id="3" name="文本框 2"/>
          <p:cNvSpPr txBox="1"/>
          <p:nvPr/>
        </p:nvSpPr>
        <p:spPr>
          <a:xfrm>
            <a:off x="334645" y="1984375"/>
            <a:ext cx="11523345" cy="4098290"/>
          </a:xfrm>
          <a:prstGeom prst="rect">
            <a:avLst/>
          </a:prstGeom>
          <a:pattFill prst="pct20">
            <a:fgClr>
              <a:schemeClr val="accent1"/>
            </a:fgClr>
            <a:bgClr>
              <a:schemeClr val="bg1"/>
            </a:bgClr>
          </a:pattFill>
        </p:spPr>
        <p:txBody>
          <a:bodyPr wrap="square" rtlCol="0" anchor="t">
            <a:spAutoFit/>
          </a:bodyPr>
          <a:p>
            <a:pPr lvl="0" fontAlgn="auto">
              <a:lnSpc>
                <a:spcPts val="4640"/>
              </a:lnSpc>
              <a:spcBef>
                <a:spcPts val="2400"/>
              </a:spcBef>
              <a:spcAft>
                <a:spcPct val="25000"/>
              </a:spcAft>
              <a:buClr>
                <a:srgbClr val="000000"/>
              </a:buClr>
            </a:pPr>
            <a:r>
              <a:rPr lang="zh-CN" altLang="en-US" sz="2800" b="1" dirty="0">
                <a:solidFill>
                  <a:srgbClr val="FF0000"/>
                </a:solidFill>
                <a:latin typeface="微软雅黑" panose="020B0503020204020204" charset="-122"/>
                <a:ea typeface="微软雅黑" panose="020B0503020204020204" charset="-122"/>
                <a:sym typeface="+mn-ea"/>
              </a:rPr>
              <a:t>目的、范围</a:t>
            </a:r>
            <a:r>
              <a:rPr lang="en-US" altLang="zh-CN" sz="2800" b="1">
                <a:solidFill>
                  <a:srgbClr val="FF0000"/>
                </a:solidFill>
                <a:latin typeface="微软雅黑" panose="020B0503020204020204" charset="-122"/>
                <a:ea typeface="微软雅黑" panose="020B0503020204020204" charset="-122"/>
                <a:sym typeface="+mn-ea"/>
              </a:rPr>
              <a:t>:</a:t>
            </a:r>
            <a:r>
              <a:rPr lang="en-US" altLang="zh-CN" sz="2800" b="1">
                <a:solidFill>
                  <a:srgbClr val="2D23FD"/>
                </a:solidFill>
                <a:latin typeface="微软雅黑" panose="020B0503020204020204" charset="-122"/>
                <a:ea typeface="微软雅黑" panose="020B0503020204020204" charset="-122"/>
                <a:sym typeface="+mn-ea"/>
              </a:rPr>
              <a:t> </a:t>
            </a:r>
            <a:r>
              <a:rPr lang="zh-CN" altLang="en-US" sz="2800" b="1" dirty="0">
                <a:solidFill>
                  <a:srgbClr val="2D23FD"/>
                </a:solidFill>
                <a:latin typeface="微软雅黑" panose="020B0503020204020204" charset="-122"/>
                <a:ea typeface="微软雅黑" panose="020B0503020204020204" charset="-122"/>
                <a:sym typeface="+mn-ea"/>
              </a:rPr>
              <a:t>研究、研制、实验等课题所涉及的范围和所要解决的问题。</a:t>
            </a:r>
            <a:endParaRPr lang="zh-CN" altLang="en-US" sz="2800" b="1" dirty="0">
              <a:solidFill>
                <a:srgbClr val="2D23FD"/>
              </a:solidFill>
              <a:latin typeface="微软雅黑" panose="020B0503020204020204" charset="-122"/>
              <a:ea typeface="微软雅黑" panose="020B0503020204020204" charset="-122"/>
            </a:endParaRPr>
          </a:p>
          <a:p>
            <a:pPr lvl="0" fontAlgn="auto">
              <a:lnSpc>
                <a:spcPts val="4640"/>
              </a:lnSpc>
              <a:spcBef>
                <a:spcPts val="2400"/>
              </a:spcBef>
              <a:spcAft>
                <a:spcPts val="0"/>
              </a:spcAft>
              <a:buClr>
                <a:srgbClr val="000000"/>
              </a:buClr>
            </a:pPr>
            <a:r>
              <a:rPr lang="zh-CN" altLang="en-US" sz="2800" b="1" dirty="0">
                <a:solidFill>
                  <a:srgbClr val="FD241F"/>
                </a:solidFill>
                <a:latin typeface="微软雅黑" panose="020B0503020204020204" charset="-122"/>
                <a:ea typeface="微软雅黑" panose="020B0503020204020204" charset="-122"/>
                <a:sym typeface="+mn-ea"/>
              </a:rPr>
              <a:t>方法</a:t>
            </a:r>
            <a:r>
              <a:rPr lang="en-US" altLang="zh-CN" sz="2800" b="1">
                <a:solidFill>
                  <a:srgbClr val="FD241F"/>
                </a:solidFill>
                <a:latin typeface="微软雅黑" panose="020B0503020204020204" charset="-122"/>
                <a:ea typeface="微软雅黑" panose="020B0503020204020204" charset="-122"/>
                <a:sym typeface="+mn-ea"/>
              </a:rPr>
              <a:t>:</a:t>
            </a:r>
            <a:r>
              <a:rPr lang="en-US" altLang="zh-CN" sz="2800" b="1">
                <a:solidFill>
                  <a:srgbClr val="2D23FD"/>
                </a:solidFill>
                <a:latin typeface="微软雅黑" panose="020B0503020204020204" charset="-122"/>
                <a:ea typeface="微软雅黑" panose="020B0503020204020204" charset="-122"/>
                <a:sym typeface="+mn-ea"/>
              </a:rPr>
              <a:t> </a:t>
            </a:r>
            <a:r>
              <a:rPr lang="zh-CN" altLang="en-US" sz="2800" b="1" dirty="0">
                <a:solidFill>
                  <a:schemeClr val="tx1"/>
                </a:solidFill>
                <a:latin typeface="微软雅黑" panose="020B0503020204020204" charset="-122"/>
                <a:ea typeface="微软雅黑" panose="020B0503020204020204" charset="-122"/>
                <a:sym typeface="+mn-ea"/>
              </a:rPr>
              <a:t>所采用原理、理论、技术、条件、材料、工艺、结构等，如何创建的新理论、新技术、新方法、新材料、新工艺、新结构等。</a:t>
            </a:r>
            <a:endParaRPr lang="zh-CN" altLang="en-US" sz="2800" b="1" dirty="0">
              <a:solidFill>
                <a:schemeClr val="tx1"/>
              </a:solidFill>
              <a:latin typeface="微软雅黑" panose="020B0503020204020204" charset="-122"/>
              <a:ea typeface="微软雅黑" panose="020B0503020204020204" charset="-122"/>
              <a:sym typeface="+mn-ea"/>
            </a:endParaRPr>
          </a:p>
          <a:p>
            <a:pPr lvl="0" fontAlgn="auto">
              <a:lnSpc>
                <a:spcPts val="4640"/>
              </a:lnSpc>
              <a:spcBef>
                <a:spcPts val="2400"/>
              </a:spcBef>
              <a:spcAft>
                <a:spcPts val="0"/>
              </a:spcAft>
              <a:buClr>
                <a:srgbClr val="000000"/>
              </a:buClr>
            </a:pPr>
            <a:r>
              <a:rPr lang="zh-CN" altLang="en-US" sz="2800" b="1" dirty="0">
                <a:solidFill>
                  <a:srgbClr val="FD241F"/>
                </a:solidFill>
                <a:latin typeface="微软雅黑" panose="020B0503020204020204" charset="-122"/>
                <a:ea typeface="微软雅黑" panose="020B0503020204020204" charset="-122"/>
                <a:sym typeface="+mn-ea"/>
              </a:rPr>
              <a:t>结果</a:t>
            </a:r>
            <a:r>
              <a:rPr lang="en-US" altLang="zh-CN" sz="2800" b="1">
                <a:solidFill>
                  <a:srgbClr val="FD241F"/>
                </a:solidFill>
                <a:latin typeface="微软雅黑" panose="020B0503020204020204" charset="-122"/>
                <a:ea typeface="微软雅黑" panose="020B0503020204020204" charset="-122"/>
                <a:sym typeface="+mn-ea"/>
              </a:rPr>
              <a:t>:</a:t>
            </a:r>
            <a:r>
              <a:rPr lang="en-US" altLang="zh-CN" sz="2800" b="1">
                <a:solidFill>
                  <a:srgbClr val="2D23FD"/>
                </a:solidFill>
                <a:latin typeface="微软雅黑" panose="020B0503020204020204" charset="-122"/>
                <a:ea typeface="微软雅黑" panose="020B0503020204020204" charset="-122"/>
                <a:sym typeface="+mn-ea"/>
              </a:rPr>
              <a:t> </a:t>
            </a:r>
            <a:r>
              <a:rPr lang="zh-CN" altLang="en-US" sz="2800" b="1" dirty="0">
                <a:solidFill>
                  <a:srgbClr val="2D23FD"/>
                </a:solidFill>
                <a:latin typeface="微软雅黑" panose="020B0503020204020204" charset="-122"/>
                <a:ea typeface="微软雅黑" panose="020B0503020204020204" charset="-122"/>
                <a:sym typeface="+mn-ea"/>
              </a:rPr>
              <a:t>研究结果、所得数据、被确定的关系、得到的效果和性能等。</a:t>
            </a:r>
            <a:endParaRPr lang="zh-CN" altLang="en-US" sz="2800" b="1" dirty="0">
              <a:solidFill>
                <a:srgbClr val="2D23FD"/>
              </a:solidFill>
              <a:latin typeface="微软雅黑" panose="020B0503020204020204" charset="-122"/>
              <a:ea typeface="微软雅黑" panose="020B0503020204020204" charset="-122"/>
            </a:endParaRPr>
          </a:p>
          <a:p>
            <a:pPr lvl="0" fontAlgn="auto">
              <a:lnSpc>
                <a:spcPts val="4640"/>
              </a:lnSpc>
              <a:spcBef>
                <a:spcPts val="2400"/>
              </a:spcBef>
              <a:spcAft>
                <a:spcPts val="0"/>
              </a:spcAft>
              <a:buClr>
                <a:srgbClr val="000000"/>
              </a:buClr>
            </a:pPr>
            <a:r>
              <a:rPr lang="zh-CN" altLang="en-US" sz="2800" b="1" dirty="0">
                <a:solidFill>
                  <a:srgbClr val="FD241F"/>
                </a:solidFill>
                <a:latin typeface="微软雅黑" panose="020B0503020204020204" charset="-122"/>
                <a:ea typeface="微软雅黑" panose="020B0503020204020204" charset="-122"/>
                <a:sym typeface="+mn-ea"/>
              </a:rPr>
              <a:t>结论</a:t>
            </a:r>
            <a:r>
              <a:rPr lang="en-US" altLang="zh-CN" sz="2800" b="1">
                <a:solidFill>
                  <a:srgbClr val="FD241F"/>
                </a:solidFill>
                <a:latin typeface="微软雅黑" panose="020B0503020204020204" charset="-122"/>
                <a:ea typeface="微软雅黑" panose="020B0503020204020204" charset="-122"/>
                <a:sym typeface="+mn-ea"/>
              </a:rPr>
              <a:t>:</a:t>
            </a:r>
            <a:r>
              <a:rPr lang="en-US" altLang="zh-CN" sz="2800" b="1">
                <a:solidFill>
                  <a:srgbClr val="2D23FD"/>
                </a:solidFill>
                <a:latin typeface="微软雅黑" panose="020B0503020204020204" charset="-122"/>
                <a:ea typeface="微软雅黑" panose="020B0503020204020204" charset="-122"/>
                <a:sym typeface="+mn-ea"/>
              </a:rPr>
              <a:t> </a:t>
            </a:r>
            <a:r>
              <a:rPr lang="zh-CN" altLang="en-US" sz="2800" b="1" dirty="0">
                <a:solidFill>
                  <a:schemeClr val="tx1"/>
                </a:solidFill>
                <a:latin typeface="微软雅黑" panose="020B0503020204020204" charset="-122"/>
                <a:ea typeface="微软雅黑" panose="020B0503020204020204" charset="-122"/>
                <a:sym typeface="+mn-ea"/>
              </a:rPr>
              <a:t>对结果分析、比较、升华所得具有普遍意义的规律和适用范围。</a:t>
            </a:r>
            <a:endParaRPr lang="zh-CN" altLang="en-US" sz="2800" b="1" dirty="0">
              <a:solidFill>
                <a:schemeClr val="tx1"/>
              </a:solidFill>
              <a:latin typeface="微软雅黑" panose="020B0503020204020204" charset="-122"/>
              <a:ea typeface="微软雅黑" panose="020B0503020204020204" charset="-122"/>
              <a:sym typeface="+mn-ea"/>
            </a:endParaRPr>
          </a:p>
        </p:txBody>
      </p:sp>
      <p:sp>
        <p:nvSpPr>
          <p:cNvPr id="5" name="文本框 4"/>
          <p:cNvSpPr txBox="1"/>
          <p:nvPr/>
        </p:nvSpPr>
        <p:spPr>
          <a:xfrm>
            <a:off x="114300" y="514985"/>
            <a:ext cx="4292600" cy="646430"/>
          </a:xfrm>
          <a:prstGeom prst="rect">
            <a:avLst/>
          </a:prstGeom>
          <a:pattFill prst="pct20">
            <a:fgClr>
              <a:schemeClr val="accent1"/>
            </a:fgClr>
            <a:bgClr>
              <a:schemeClr val="bg1"/>
            </a:bgClr>
          </a:pattFill>
        </p:spPr>
        <p:txBody>
          <a:bodyPr wrap="none" rtlCol="0" anchor="t">
            <a:spAutoFit/>
          </a:bodyPr>
          <a:p>
            <a:r>
              <a:rPr lang="en-US" altLang="zh-CN" sz="3400" b="1" dirty="0">
                <a:uFillTx/>
                <a:latin typeface="微软雅黑" panose="020B0503020204020204" charset="-122"/>
                <a:ea typeface="微软雅黑" panose="020B0503020204020204" charset="-122"/>
                <a:sym typeface="+mn-ea"/>
              </a:rPr>
              <a:t>3.3</a:t>
            </a:r>
            <a:r>
              <a:rPr lang="zh-CN" altLang="en-US" sz="3400" b="1" dirty="0">
                <a:uFillTx/>
                <a:latin typeface="微软雅黑" panose="020B0503020204020204" charset="-122"/>
                <a:ea typeface="微软雅黑" panose="020B0503020204020204" charset="-122"/>
                <a:sym typeface="+mn-ea"/>
              </a:rPr>
              <a:t>摘要内容的四要素</a:t>
            </a:r>
            <a:endParaRPr lang="zh-CN" altLang="en-US" sz="3400"/>
          </a:p>
        </p:txBody>
      </p:sp>
    </p:spTree>
  </p:cSld>
  <p:clrMapOvr>
    <a:masterClrMapping/>
  </p:clrMapOvr>
  <p:transition/>
</p:sld>
</file>

<file path=ppt/theme/theme1.xml><?xml version="1.0" encoding="utf-8"?>
<a:theme xmlns:a="http://schemas.openxmlformats.org/drawingml/2006/main" name="海阔天空">
  <a:themeElements>
    <a:clrScheme name="">
      <a:dk1>
        <a:srgbClr val="000000"/>
      </a:dk1>
      <a:lt1>
        <a:srgbClr val="FFFFFF"/>
      </a:lt1>
      <a:dk2>
        <a:srgbClr val="000000"/>
      </a:dk2>
      <a:lt2>
        <a:srgbClr val="C0C0C0"/>
      </a:lt2>
      <a:accent1>
        <a:srgbClr val="B2B2B2"/>
      </a:accent1>
      <a:accent2>
        <a:srgbClr val="5F5F5F"/>
      </a:accent2>
      <a:accent3>
        <a:srgbClr val="FFFFFF"/>
      </a:accent3>
      <a:accent4>
        <a:srgbClr val="000000"/>
      </a:accent4>
      <a:accent5>
        <a:srgbClr val="D5D5D5"/>
      </a:accent5>
      <a:accent6>
        <a:srgbClr val="555555"/>
      </a:accent6>
      <a:hlink>
        <a:srgbClr val="1C1C1C"/>
      </a:hlink>
      <a:folHlink>
        <a:srgbClr val="DDDDDD"/>
      </a:folHlink>
    </a:clrScheme>
    <a:fontScheme name="">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fontAlgn="auto">
          <a:lnSpc>
            <a:spcPct val="200000"/>
          </a:lnSpc>
          <a:defRPr lang="en-US" altLang="zh-CN" sz="2800" b="1">
            <a:solidFill>
              <a:srgbClr val="0F16A1"/>
            </a:solidFill>
            <a:latin typeface="微软雅黑" panose="020B0503020204020204" charset="-122"/>
            <a:ea typeface="微软雅黑" panose="020B0503020204020204" charset="-122"/>
          </a:defRPr>
        </a:defPPr>
      </a:lstStyle>
    </a:txDef>
  </a:objectDefaults>
  <a:extraClrSchemeLst>
    <a:extraClrScheme>
      <a:clrScheme name="">
        <a:dk1>
          <a:srgbClr val="000000"/>
        </a:dk1>
        <a:lt1>
          <a:srgbClr val="FFFFFF"/>
        </a:lt1>
        <a:dk2>
          <a:srgbClr val="000000"/>
        </a:dk2>
        <a:lt2>
          <a:srgbClr val="C0C0C0"/>
        </a:lt2>
        <a:accent1>
          <a:srgbClr val="B2B2B2"/>
        </a:accent1>
        <a:accent2>
          <a:srgbClr val="5F5F5F"/>
        </a:accent2>
        <a:accent3>
          <a:srgbClr val="FFFFFF"/>
        </a:accent3>
        <a:accent4>
          <a:srgbClr val="000000"/>
        </a:accent4>
        <a:accent5>
          <a:srgbClr val="D5D5D5"/>
        </a:accent5>
        <a:accent6>
          <a:srgbClr val="555555"/>
        </a:accent6>
        <a:hlink>
          <a:srgbClr val="1C1C1C"/>
        </a:hlink>
        <a:folHlink>
          <a:srgbClr val="DDDDD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7372</Words>
  <Application>WPS 演示</Application>
  <PresentationFormat>宽屏</PresentationFormat>
  <Paragraphs>267</Paragraphs>
  <Slides>37</Slides>
  <Notes>0</Notes>
  <HiddenSlides>0</HiddenSlides>
  <MMClips>0</MMClips>
  <ScaleCrop>false</ScaleCrop>
  <HeadingPairs>
    <vt:vector size="6" baseType="variant">
      <vt:variant>
        <vt:lpstr>已用的字体</vt:lpstr>
      </vt:variant>
      <vt:variant>
        <vt:i4>20</vt:i4>
      </vt:variant>
      <vt:variant>
        <vt:lpstr>主题</vt:lpstr>
      </vt:variant>
      <vt:variant>
        <vt:i4>1</vt:i4>
      </vt:variant>
      <vt:variant>
        <vt:lpstr>幻灯片标题</vt:lpstr>
      </vt:variant>
      <vt:variant>
        <vt:i4>37</vt:i4>
      </vt:variant>
    </vt:vector>
  </HeadingPairs>
  <TitlesOfParts>
    <vt:vector size="58" baseType="lpstr">
      <vt:lpstr>Arial</vt:lpstr>
      <vt:lpstr>宋体</vt:lpstr>
      <vt:lpstr>Wingdings</vt:lpstr>
      <vt:lpstr>华文细黑</vt:lpstr>
      <vt:lpstr>MS UI Gothic</vt:lpstr>
      <vt:lpstr>微软雅黑</vt:lpstr>
      <vt:lpstr>新宋体</vt:lpstr>
      <vt:lpstr>Wingdings 2</vt:lpstr>
      <vt:lpstr>Times New Roman</vt:lpstr>
      <vt:lpstr>Wingdings 2</vt:lpstr>
      <vt:lpstr>楷体_GB2312</vt:lpstr>
      <vt:lpstr>仿宋_GB2312</vt:lpstr>
      <vt:lpstr>Constantia</vt:lpstr>
      <vt:lpstr>Wingdings 3</vt:lpstr>
      <vt:lpstr>Verdana</vt:lpstr>
      <vt:lpstr>Wingdings</vt:lpstr>
      <vt:lpstr>仿宋</vt:lpstr>
      <vt:lpstr>Symbol</vt:lpstr>
      <vt:lpstr>Calibri</vt:lpstr>
      <vt:lpstr>Arial Unicode MS</vt:lpstr>
      <vt:lpstr>海阔天空</vt:lpstr>
      <vt:lpstr>  如何撰写                  青少年科技创新项目论文 </vt:lpstr>
      <vt:lpstr>PowerPoint 演示文稿</vt:lpstr>
      <vt:lpstr>PowerPoint 演示文稿</vt:lpstr>
      <vt:lpstr>2.标题</vt:lpstr>
      <vt:lpstr>PowerPoint 演示文稿</vt:lpstr>
      <vt:lpstr>PowerPoint 演示文稿</vt:lpstr>
      <vt:lpstr>PowerPoint 演示文稿</vt:lpstr>
      <vt:lpstr>3.  摘要</vt:lpstr>
      <vt:lpstr>PowerPoint 演示文稿</vt:lpstr>
      <vt:lpstr>4.  关键词</vt:lpstr>
      <vt:lpstr>PowerPoint 演示文稿</vt:lpstr>
      <vt:lpstr>5.  前言</vt:lpstr>
      <vt:lpstr>PowerPoint 演示文稿</vt:lpstr>
      <vt:lpstr>PowerPoint 演示文稿</vt:lpstr>
      <vt:lpstr>6.    正文</vt:lpstr>
      <vt:lpstr>PowerPoint 演示文稿</vt:lpstr>
      <vt:lpstr>6.2小学生技术发明类研究论文</vt:lpstr>
      <vt:lpstr>6.3小学生科学研究类研究论文</vt:lpstr>
      <vt:lpstr>6.4中学生的研究论文</vt:lpstr>
      <vt:lpstr>6.5中学生技术发明类论文</vt:lpstr>
      <vt:lpstr>6.6软件研究报告</vt:lpstr>
      <vt:lpstr>6.7中学生科学研究类论文</vt:lpstr>
      <vt:lpstr>PowerPoint 演示文稿</vt:lpstr>
      <vt:lpstr>PowerPoint 演示文稿</vt:lpstr>
      <vt:lpstr>PowerPoint 演示文稿</vt:lpstr>
      <vt:lpstr>PowerPoint 演示文稿</vt:lpstr>
      <vt:lpstr>正文的写作要求</vt:lpstr>
      <vt:lpstr>6.5正文的写作要求</vt:lpstr>
      <vt:lpstr>PowerPoint 演示文稿</vt:lpstr>
      <vt:lpstr>PowerPoint 演示文稿</vt:lpstr>
      <vt:lpstr>PowerPoint 演示文稿</vt:lpstr>
      <vt:lpstr>结论</vt:lpstr>
      <vt:lpstr>PowerPoint 演示文稿</vt:lpstr>
      <vt:lpstr>致谢</vt:lpstr>
      <vt:lpstr>参考文献</vt:lpstr>
      <vt:lpstr>参考文献著录要求</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Administrator</cp:lastModifiedBy>
  <cp:revision>24</cp:revision>
  <dcterms:created xsi:type="dcterms:W3CDTF">2015-05-05T08:02:00Z</dcterms:created>
  <dcterms:modified xsi:type="dcterms:W3CDTF">2016-11-13T17:14:27Z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2052-10.1.0.6065</vt:lpwstr>
  </property>
</Properties>
</file>